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9" r:id="rId12"/>
    <p:sldId id="267" r:id="rId13"/>
    <p:sldId id="281" r:id="rId14"/>
    <p:sldId id="280" r:id="rId15"/>
    <p:sldId id="268" r:id="rId16"/>
    <p:sldId id="270" r:id="rId17"/>
    <p:sldId id="271" r:id="rId18"/>
    <p:sldId id="272" r:id="rId19"/>
    <p:sldId id="273" r:id="rId20"/>
    <p:sldId id="274" r:id="rId21"/>
    <p:sldId id="275" r:id="rId22"/>
    <p:sldId id="276" r:id="rId23"/>
    <p:sldId id="277" r:id="rId24"/>
    <p:sldId id="278" r:id="rId25"/>
    <p:sldId id="279"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9"/>
    <p:restoredTop sz="94694"/>
  </p:normalViewPr>
  <p:slideViewPr>
    <p:cSldViewPr snapToGrid="0" snapToObjects="1">
      <p:cViewPr varScale="1">
        <p:scale>
          <a:sx n="145" d="100"/>
          <a:sy n="145" d="100"/>
        </p:scale>
        <p:origin x="208"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812A-D06C-2340-A007-8CC01CC3F6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7123E7-57E1-6948-9345-0A39FD0F9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ADCFEF-1775-EE4C-99F9-772257BCAE90}"/>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5" name="Footer Placeholder 4">
            <a:extLst>
              <a:ext uri="{FF2B5EF4-FFF2-40B4-BE49-F238E27FC236}">
                <a16:creationId xmlns:a16="http://schemas.microsoft.com/office/drawing/2014/main" id="{5F6AF77A-034B-F047-B887-43B35D53E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D0A1A-D00F-704B-AA69-A39A47B1AA4A}"/>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83173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D595-4555-EB41-B378-E6DD31F517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8F508E-4A3C-964F-86F1-CBF91120F7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FD0C61-EC38-B546-A7A5-1CC469D567CC}"/>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5" name="Footer Placeholder 4">
            <a:extLst>
              <a:ext uri="{FF2B5EF4-FFF2-40B4-BE49-F238E27FC236}">
                <a16:creationId xmlns:a16="http://schemas.microsoft.com/office/drawing/2014/main" id="{D0B21E2C-7398-9A4E-9CCE-22E387463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59F28-B023-D64E-8C5A-FC18228DDB4D}"/>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36722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57397-2C08-8541-A2C1-FFFC8E6A849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D45473-A277-4541-91F2-7A792855CF5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A46974-48D0-D746-B220-25F62EFEE159}"/>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5" name="Footer Placeholder 4">
            <a:extLst>
              <a:ext uri="{FF2B5EF4-FFF2-40B4-BE49-F238E27FC236}">
                <a16:creationId xmlns:a16="http://schemas.microsoft.com/office/drawing/2014/main" id="{FA209849-15B0-274A-B0C6-B238C497A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B7763-2593-0342-85C7-B34E01C37919}"/>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2888851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F047-5C3B-9346-BE18-1DD1AA59E9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660FF4-D178-9A48-B59E-8322CFD5EB9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B23EEA-68ED-504E-805C-EB5A975455A8}"/>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5" name="Footer Placeholder 4">
            <a:extLst>
              <a:ext uri="{FF2B5EF4-FFF2-40B4-BE49-F238E27FC236}">
                <a16:creationId xmlns:a16="http://schemas.microsoft.com/office/drawing/2014/main" id="{4E3D32C6-0FE5-5641-8F83-02BBDA03E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B6E96-12F9-0E4B-BB09-4B55639F174C}"/>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95792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C5B7-7B19-E149-9BD8-07206F4D3E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50B60D-BA8E-E846-918D-EAF16B9DC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BDEDFE-164A-E449-8580-AFEB0FCF4ACC}"/>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5" name="Footer Placeholder 4">
            <a:extLst>
              <a:ext uri="{FF2B5EF4-FFF2-40B4-BE49-F238E27FC236}">
                <a16:creationId xmlns:a16="http://schemas.microsoft.com/office/drawing/2014/main" id="{3F8848E9-FB40-414F-A0CF-912507073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C893C-9AFE-C646-B79A-4243384F29E8}"/>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179584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5E4F-5AD5-6D47-B54C-F77B8F5C59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4A27A1-C180-404E-83F5-E59868767DE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15F81B-4A8D-F940-8041-C1432C1DF8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85D326-12BB-DF48-AB4F-47326EBED7A0}"/>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6" name="Footer Placeholder 5">
            <a:extLst>
              <a:ext uri="{FF2B5EF4-FFF2-40B4-BE49-F238E27FC236}">
                <a16:creationId xmlns:a16="http://schemas.microsoft.com/office/drawing/2014/main" id="{C7393F8C-3678-9542-AF82-307B99188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A66F-DEC3-A44F-8A2A-66CBF1864DD1}"/>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20290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B45D-3668-654D-A951-261D066B23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1CF097-BE40-6B43-8901-BEEC076C22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EFA8C63-DA87-9D44-BDC9-3A0234A9354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047280-EA4E-5F44-BAD5-F7FC46B31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D80AAB-0CA9-FF40-9528-CDCDFE5B85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E341B98-28BD-1346-A59B-6A14DCFAB664}"/>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8" name="Footer Placeholder 7">
            <a:extLst>
              <a:ext uri="{FF2B5EF4-FFF2-40B4-BE49-F238E27FC236}">
                <a16:creationId xmlns:a16="http://schemas.microsoft.com/office/drawing/2014/main" id="{A8A67C9B-A58A-6A43-994A-635C42E9F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0D450A-DD0C-0641-8860-DC0DFA93024D}"/>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323909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6FA7-F0DC-1A4E-A930-9CC0B72B150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BD651E-088E-6941-90DB-226EECB9253E}"/>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4" name="Footer Placeholder 3">
            <a:extLst>
              <a:ext uri="{FF2B5EF4-FFF2-40B4-BE49-F238E27FC236}">
                <a16:creationId xmlns:a16="http://schemas.microsoft.com/office/drawing/2014/main" id="{75CDD11C-0C1C-A045-BCC2-D23A4DB9E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C20C75-E23C-7245-AE9B-69D2315127AF}"/>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420248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D8D38-64CA-AB45-A53C-C5BA7C2CBAB4}"/>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3" name="Footer Placeholder 2">
            <a:extLst>
              <a:ext uri="{FF2B5EF4-FFF2-40B4-BE49-F238E27FC236}">
                <a16:creationId xmlns:a16="http://schemas.microsoft.com/office/drawing/2014/main" id="{931BEB79-5A97-1241-8A26-9028D0DF5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2A2367-FD11-704E-9639-E5671B1CE810}"/>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166414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770B-FFB0-0243-B384-CCBD7A700B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E83FEDE-2027-174A-A777-908D9273CB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2AB6FA3-FE7E-A546-A363-44C353D8A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C9EC8A-A36E-1344-828F-CAF2CCAD4335}"/>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6" name="Footer Placeholder 5">
            <a:extLst>
              <a:ext uri="{FF2B5EF4-FFF2-40B4-BE49-F238E27FC236}">
                <a16:creationId xmlns:a16="http://schemas.microsoft.com/office/drawing/2014/main" id="{86C93A6E-7556-9546-9E2A-7C930AE7A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8A1F9-36CD-F748-8F23-488B9330E916}"/>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407530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1568-1E6F-5249-B98E-E48CA9BBE2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0282DEC-A502-BC43-9999-A2EFC71BC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3AB01-0942-A04C-B101-CF5EFFBE7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6BD04C-5C78-1E41-BB5E-B9BCB12A4E03}"/>
              </a:ext>
            </a:extLst>
          </p:cNvPr>
          <p:cNvSpPr>
            <a:spLocks noGrp="1"/>
          </p:cNvSpPr>
          <p:nvPr>
            <p:ph type="dt" sz="half" idx="10"/>
          </p:nvPr>
        </p:nvSpPr>
        <p:spPr/>
        <p:txBody>
          <a:bodyPr/>
          <a:lstStyle/>
          <a:p>
            <a:fld id="{7CAC0012-D80F-0A4A-8A83-17F3C5A2158A}" type="datetimeFigureOut">
              <a:rPr lang="en-US" smtClean="0"/>
              <a:t>7/28/21</a:t>
            </a:fld>
            <a:endParaRPr lang="en-US"/>
          </a:p>
        </p:txBody>
      </p:sp>
      <p:sp>
        <p:nvSpPr>
          <p:cNvPr id="6" name="Footer Placeholder 5">
            <a:extLst>
              <a:ext uri="{FF2B5EF4-FFF2-40B4-BE49-F238E27FC236}">
                <a16:creationId xmlns:a16="http://schemas.microsoft.com/office/drawing/2014/main" id="{B16034F3-70E7-294B-B7D9-387BBB111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7543A-A97F-4A4B-9107-CAF5D5637C4E}"/>
              </a:ext>
            </a:extLst>
          </p:cNvPr>
          <p:cNvSpPr>
            <a:spLocks noGrp="1"/>
          </p:cNvSpPr>
          <p:nvPr>
            <p:ph type="sldNum" sz="quarter" idx="12"/>
          </p:nvPr>
        </p:nvSpPr>
        <p:spPr/>
        <p:txBody>
          <a:bodyPr/>
          <a:lstStyle/>
          <a:p>
            <a:fld id="{EB0B2CAC-1043-5D40-91E1-34D306D54813}" type="slidenum">
              <a:rPr lang="en-US" smtClean="0"/>
              <a:t>‹#›</a:t>
            </a:fld>
            <a:endParaRPr lang="en-US"/>
          </a:p>
        </p:txBody>
      </p:sp>
    </p:spTree>
    <p:extLst>
      <p:ext uri="{BB962C8B-B14F-4D97-AF65-F5344CB8AC3E}">
        <p14:creationId xmlns:p14="http://schemas.microsoft.com/office/powerpoint/2010/main" val="322701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B20BA-EBF9-E048-8D2A-59A12ACD0F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DE7C07-DB0D-6246-8CEB-E934E1FC6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F630E6-7EFA-504C-A4CD-4D46CA682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C0012-D80F-0A4A-8A83-17F3C5A2158A}" type="datetimeFigureOut">
              <a:rPr lang="en-US" smtClean="0"/>
              <a:t>7/28/21</a:t>
            </a:fld>
            <a:endParaRPr lang="en-US"/>
          </a:p>
        </p:txBody>
      </p:sp>
      <p:sp>
        <p:nvSpPr>
          <p:cNvPr id="5" name="Footer Placeholder 4">
            <a:extLst>
              <a:ext uri="{FF2B5EF4-FFF2-40B4-BE49-F238E27FC236}">
                <a16:creationId xmlns:a16="http://schemas.microsoft.com/office/drawing/2014/main" id="{B8E413A0-9BEE-CA47-B5E2-AE3F666ED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258FF-909F-AF43-8047-CFF5080115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B2CAC-1043-5D40-91E1-34D306D54813}" type="slidenum">
              <a:rPr lang="en-US" smtClean="0"/>
              <a:t>‹#›</a:t>
            </a:fld>
            <a:endParaRPr lang="en-US"/>
          </a:p>
        </p:txBody>
      </p:sp>
    </p:spTree>
    <p:extLst>
      <p:ext uri="{BB962C8B-B14F-4D97-AF65-F5344CB8AC3E}">
        <p14:creationId xmlns:p14="http://schemas.microsoft.com/office/powerpoint/2010/main" val="85988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ad Sunday&amp;#39;s prayer in response to the pandemic | The Church of Scotland">
            <a:extLst>
              <a:ext uri="{FF2B5EF4-FFF2-40B4-BE49-F238E27FC236}">
                <a16:creationId xmlns:a16="http://schemas.microsoft.com/office/drawing/2014/main" id="{FF2A4792-2058-9F40-B33F-2E051BC8C7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9044" b="1"/>
          <a:stretch/>
        </p:blipFill>
        <p:spPr bwMode="auto">
          <a:xfrm>
            <a:off x="4235669" y="18298"/>
            <a:ext cx="795633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8F8BF3-DBAB-9243-8995-A9F6996D71AA}"/>
              </a:ext>
            </a:extLst>
          </p:cNvPr>
          <p:cNvSpPr>
            <a:spLocks noGrp="1"/>
          </p:cNvSpPr>
          <p:nvPr>
            <p:ph type="ctrTitle"/>
          </p:nvPr>
        </p:nvSpPr>
        <p:spPr>
          <a:xfrm>
            <a:off x="477981" y="1122362"/>
            <a:ext cx="5229136" cy="4616285"/>
          </a:xfrm>
        </p:spPr>
        <p:txBody>
          <a:bodyPr anchor="b">
            <a:noAutofit/>
          </a:bodyPr>
          <a:lstStyle/>
          <a:p>
            <a:r>
              <a:rPr lang="en-US" sz="8000" dirty="0">
                <a:latin typeface="Cooper Black" panose="0208090404030B020404" pitchFamily="18" charset="77"/>
              </a:rPr>
              <a:t>JESUS AND PRAYER</a:t>
            </a:r>
          </a:p>
        </p:txBody>
      </p:sp>
      <p:sp>
        <p:nvSpPr>
          <p:cNvPr id="3" name="Subtitle 2">
            <a:extLst>
              <a:ext uri="{FF2B5EF4-FFF2-40B4-BE49-F238E27FC236}">
                <a16:creationId xmlns:a16="http://schemas.microsoft.com/office/drawing/2014/main" id="{5CBA42B7-D6FE-8A4F-9694-1F574537E3C9}"/>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4609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C390824-829A-E642-877C-35FCCB77DB0F}"/>
              </a:ext>
            </a:extLst>
          </p:cNvPr>
          <p:cNvSpPr>
            <a:spLocks noGrp="1"/>
          </p:cNvSpPr>
          <p:nvPr>
            <p:ph type="title"/>
          </p:nvPr>
        </p:nvSpPr>
        <p:spPr>
          <a:xfrm>
            <a:off x="7788167" y="818457"/>
            <a:ext cx="4288213" cy="5508202"/>
          </a:xfrm>
        </p:spPr>
        <p:txBody>
          <a:bodyPr vert="horz" lIns="91440" tIns="45720" rIns="91440" bIns="45720" rtlCol="0" anchor="b">
            <a:normAutofit fontScale="90000"/>
          </a:bodyPr>
          <a:lstStyle/>
          <a:p>
            <a:pPr algn="ctr"/>
            <a:r>
              <a:rPr lang="en-US" sz="4100" kern="1200" dirty="0">
                <a:solidFill>
                  <a:schemeClr val="tx1"/>
                </a:solidFill>
                <a:latin typeface="Cooper Black" panose="0208090404030B020404" pitchFamily="18" charset="77"/>
              </a:rPr>
              <a:t>1.8. OBEDIENCE: JESUS PRAYS AND SUBMITS TO THE FATHER’S WILL.</a:t>
            </a:r>
            <a:br>
              <a:rPr lang="en-US" sz="4100" kern="1200" dirty="0">
                <a:solidFill>
                  <a:schemeClr val="tx1"/>
                </a:solidFill>
                <a:latin typeface="Cooper Black" panose="0208090404030B020404" pitchFamily="18" charset="77"/>
              </a:rPr>
            </a:br>
            <a:br>
              <a:rPr lang="en-US" sz="4100" kern="1200" dirty="0">
                <a:solidFill>
                  <a:schemeClr val="tx1"/>
                </a:solidFill>
                <a:latin typeface="Cooper Black" panose="0208090404030B020404" pitchFamily="18" charset="77"/>
              </a:rPr>
            </a:br>
            <a:r>
              <a:rPr lang="en-US" sz="4000" kern="1200" dirty="0">
                <a:solidFill>
                  <a:schemeClr val="tx1"/>
                </a:solidFill>
                <a:latin typeface="+mj-lt"/>
                <a:ea typeface="+mj-ea"/>
                <a:cs typeface="+mj-cs"/>
              </a:rPr>
              <a:t>LUKE 19:39-46; Matthew 26:36-46; Mark 14:32-42; 1 John 5:14-15).</a:t>
            </a:r>
          </a:p>
        </p:txBody>
      </p:sp>
      <p:pic>
        <p:nvPicPr>
          <p:cNvPr id="12290" name="Picture 2" descr="jesus-prays-in-gethsemane-y3_w22">
            <a:extLst>
              <a:ext uri="{FF2B5EF4-FFF2-40B4-BE49-F238E27FC236}">
                <a16:creationId xmlns:a16="http://schemas.microsoft.com/office/drawing/2014/main" id="{1E95E561-4F9C-C340-8F35-76DF2B1D52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621" y="672662"/>
            <a:ext cx="7502238" cy="565399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4920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9DADC-3D73-2140-BD2E-340DD22647DB}"/>
              </a:ext>
            </a:extLst>
          </p:cNvPr>
          <p:cNvSpPr>
            <a:spLocks noGrp="1"/>
          </p:cNvSpPr>
          <p:nvPr>
            <p:ph type="title"/>
          </p:nvPr>
        </p:nvSpPr>
        <p:spPr>
          <a:xfrm>
            <a:off x="6688182" y="420131"/>
            <a:ext cx="4887685" cy="1371600"/>
          </a:xfrm>
        </p:spPr>
        <p:txBody>
          <a:bodyPr anchor="b">
            <a:normAutofit fontScale="90000"/>
          </a:bodyPr>
          <a:lstStyle/>
          <a:p>
            <a:r>
              <a:rPr lang="en-US" sz="3400" dirty="0">
                <a:latin typeface="Cooper Black" panose="0208090404030B020404" pitchFamily="18" charset="77"/>
              </a:rPr>
              <a:t>1.8. REFLECTION ON JESUS’ OBEDIENCE TO THE FATHER</a:t>
            </a:r>
            <a:r>
              <a:rPr lang="en-US" sz="3400" dirty="0"/>
              <a:t>.</a:t>
            </a:r>
          </a:p>
        </p:txBody>
      </p:sp>
      <p:pic>
        <p:nvPicPr>
          <p:cNvPr id="15362" name="Picture 2">
            <a:extLst>
              <a:ext uri="{FF2B5EF4-FFF2-40B4-BE49-F238E27FC236}">
                <a16:creationId xmlns:a16="http://schemas.microsoft.com/office/drawing/2014/main" id="{D36D8B1A-3C66-8049-B961-E1F7342AC7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13" r="2863" b="-3"/>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73"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D2F42F-3B6E-4D4B-B80D-26AABAE11470}"/>
              </a:ext>
            </a:extLst>
          </p:cNvPr>
          <p:cNvSpPr>
            <a:spLocks noGrp="1"/>
          </p:cNvSpPr>
          <p:nvPr>
            <p:ph idx="1"/>
          </p:nvPr>
        </p:nvSpPr>
        <p:spPr>
          <a:xfrm>
            <a:off x="6279952" y="1791731"/>
            <a:ext cx="5795812" cy="4880918"/>
          </a:xfrm>
        </p:spPr>
        <p:txBody>
          <a:bodyPr anchor="t">
            <a:normAutofit fontScale="85000" lnSpcReduction="20000"/>
          </a:bodyPr>
          <a:lstStyle/>
          <a:p>
            <a:r>
              <a:rPr lang="en-US" dirty="0"/>
              <a:t>The two great tests Jesus faced came at the beginning and climax of his ministry: his dual with Satan in the wilderness after his baptism and anointing and the agony of obedience in the Garden of Gethsemane before his crucifixion.  Both events were tests of his obedience and involved a direct confrontation with Satan (Matthew 4:1-11;Mark 1:12-13; Luke 4:1-13; John 14:30). On both occasions, the battles were fought and won on the battlefield of prayer.  After the 40 day fast, Jesus received angelic support, but in Gethsemane he was strengthened by angel during the conflict (Matthew 4:11; Luke 22:43). </a:t>
            </a:r>
          </a:p>
          <a:p>
            <a:r>
              <a:rPr lang="en-US" dirty="0"/>
              <a:t>The first dual with Satan occurred during 40 days of fasting; the second, shortly after the Passover meal with his disciples.                                                                   </a:t>
            </a:r>
          </a:p>
          <a:p>
            <a:endParaRPr lang="en-US" sz="1600" dirty="0"/>
          </a:p>
          <a:p>
            <a:endParaRPr lang="en-US" sz="1600" dirty="0"/>
          </a:p>
          <a:p>
            <a:pPr marL="0" indent="0">
              <a:buNone/>
            </a:pPr>
            <a:endParaRPr lang="en-US" sz="1600" dirty="0"/>
          </a:p>
        </p:txBody>
      </p:sp>
    </p:spTree>
    <p:extLst>
      <p:ext uri="{BB962C8B-B14F-4D97-AF65-F5344CB8AC3E}">
        <p14:creationId xmlns:p14="http://schemas.microsoft.com/office/powerpoint/2010/main" val="16367553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5179-41EA-7C4E-BA87-73E9053840B6}"/>
              </a:ext>
            </a:extLst>
          </p:cNvPr>
          <p:cNvSpPr>
            <a:spLocks noGrp="1"/>
          </p:cNvSpPr>
          <p:nvPr>
            <p:ph type="title"/>
          </p:nvPr>
        </p:nvSpPr>
        <p:spPr>
          <a:xfrm>
            <a:off x="7464614" y="135924"/>
            <a:ext cx="4521440" cy="6549081"/>
          </a:xfrm>
        </p:spPr>
        <p:txBody>
          <a:bodyPr vert="horz" lIns="91440" tIns="45720" rIns="91440" bIns="45720" rtlCol="0" anchor="b">
            <a:normAutofit/>
          </a:bodyPr>
          <a:lstStyle/>
          <a:p>
            <a:pPr algn="ctr"/>
            <a:r>
              <a:rPr lang="en-US" sz="4000" dirty="0">
                <a:latin typeface="Cooper Black" panose="0208090404030B020404" pitchFamily="18" charset="77"/>
              </a:rPr>
              <a:t>1.10. INTERCESSION:  JESUS PRAYS FOR HIS DISCIPLES</a:t>
            </a:r>
            <a:br>
              <a:rPr lang="en-US" sz="4000" dirty="0">
                <a:latin typeface="Cooper Black" panose="0208090404030B020404" pitchFamily="18" charset="77"/>
              </a:rPr>
            </a:br>
            <a:br>
              <a:rPr lang="en-US" sz="4000" dirty="0">
                <a:latin typeface="Cooper Black" panose="0208090404030B020404" pitchFamily="18" charset="77"/>
              </a:rPr>
            </a:br>
            <a:r>
              <a:rPr lang="en-US" sz="3200" dirty="0">
                <a:latin typeface="+mn-lt"/>
              </a:rPr>
              <a:t>LUKE 22:31-35; JOHN 14:16; 17:1-26</a:t>
            </a:r>
            <a:r>
              <a:rPr lang="en-US" sz="3200" dirty="0">
                <a:latin typeface="Cooper Black" panose="0208090404030B020404" pitchFamily="18" charset="77"/>
              </a:rPr>
              <a:t>.</a:t>
            </a:r>
            <a:br>
              <a:rPr lang="en-US" sz="3200" dirty="0">
                <a:latin typeface="Cooper Black" panose="0208090404030B020404" pitchFamily="18" charset="77"/>
              </a:rPr>
            </a:br>
            <a:br>
              <a:rPr lang="en-US" sz="3200" dirty="0">
                <a:latin typeface="Cooper Black" panose="0208090404030B020404" pitchFamily="18" charset="77"/>
              </a:rPr>
            </a:br>
            <a:br>
              <a:rPr lang="en-US" sz="3200" dirty="0">
                <a:latin typeface="Cooper Black" panose="0208090404030B020404" pitchFamily="18" charset="77"/>
              </a:rPr>
            </a:br>
            <a:endParaRPr lang="en-US" sz="3200" dirty="0">
              <a:latin typeface="Cooper Black" panose="0208090404030B020404" pitchFamily="18" charset="77"/>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Peter&amp;#39;s Betrayal Painting by Cornelis Monsma">
            <a:extLst>
              <a:ext uri="{FF2B5EF4-FFF2-40B4-BE49-F238E27FC236}">
                <a16:creationId xmlns:a16="http://schemas.microsoft.com/office/drawing/2014/main" id="{D7C179E3-81F7-0344-90C3-35D43A3DC38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815"/>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4123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CF5548-01CC-AC4E-9B0C-EF44CA00A2E4}"/>
              </a:ext>
            </a:extLst>
          </p:cNvPr>
          <p:cNvSpPr>
            <a:spLocks noGrp="1"/>
          </p:cNvSpPr>
          <p:nvPr>
            <p:ph type="title"/>
          </p:nvPr>
        </p:nvSpPr>
        <p:spPr>
          <a:xfrm>
            <a:off x="6477270" y="109330"/>
            <a:ext cx="4974771" cy="1211697"/>
          </a:xfrm>
        </p:spPr>
        <p:txBody>
          <a:bodyPr anchor="b">
            <a:normAutofit/>
          </a:bodyPr>
          <a:lstStyle/>
          <a:p>
            <a:r>
              <a:rPr lang="en-US" sz="3600" dirty="0">
                <a:solidFill>
                  <a:schemeClr val="bg1"/>
                </a:solidFill>
                <a:latin typeface="Cooper Black" panose="0208090404030B020404" pitchFamily="18" charset="77"/>
              </a:rPr>
              <a:t>1.10 THE ROOSTER AND THE ROCK</a:t>
            </a:r>
          </a:p>
        </p:txBody>
      </p:sp>
      <p:grpSp>
        <p:nvGrpSpPr>
          <p:cNvPr id="80" name="Group 79">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81" name="Oval 80">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84" name="Oval 83">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Oval 86">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bg1"/>
          </a:solidFill>
        </p:grpSpPr>
        <p:sp>
          <p:nvSpPr>
            <p:cNvPr id="90" name="Freeform: Shape 89">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7172" name="Picture 4" descr="97,162 BEST Cartoon Rock IMAGES, STOCK PHOTOS &amp;amp; VECTORS | Adobe Stock">
            <a:extLst>
              <a:ext uri="{FF2B5EF4-FFF2-40B4-BE49-F238E27FC236}">
                <a16:creationId xmlns:a16="http://schemas.microsoft.com/office/drawing/2014/main" id="{D7E4AD52-1000-764B-A008-C9B8831D7D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5213" y="793373"/>
            <a:ext cx="2584794" cy="1945057"/>
          </a:xfrm>
          <a:prstGeom prst="rect">
            <a:avLst/>
          </a:prstGeom>
          <a:noFill/>
          <a:extLst>
            <a:ext uri="{909E8E84-426E-40DD-AFC4-6F175D3DCCD1}">
              <a14:hiddenFill xmlns:a14="http://schemas.microsoft.com/office/drawing/2010/main">
                <a:solidFill>
                  <a:srgbClr val="FFFFFF"/>
                </a:solidFill>
              </a14:hiddenFill>
            </a:ext>
          </a:extLst>
        </p:spPr>
      </p:pic>
      <p:sp>
        <p:nvSpPr>
          <p:cNvPr id="93" name="Oval 92">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remium Vector | Cartoon rooster crowing isolated on white background">
            <a:extLst>
              <a:ext uri="{FF2B5EF4-FFF2-40B4-BE49-F238E27FC236}">
                <a16:creationId xmlns:a16="http://schemas.microsoft.com/office/drawing/2014/main" id="{073AC3BB-21DB-1C41-B2F9-555607AF29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92333" y="3904608"/>
            <a:ext cx="1815196" cy="1895767"/>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bg1"/>
          </a:solidFill>
        </p:grpSpPr>
        <p:sp>
          <p:nvSpPr>
            <p:cNvPr id="96" name="Freeform: Shape 95">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9FD6EAED-5BDD-A94A-A61F-6515E5D532B7}"/>
              </a:ext>
            </a:extLst>
          </p:cNvPr>
          <p:cNvSpPr>
            <a:spLocks noGrp="1"/>
          </p:cNvSpPr>
          <p:nvPr>
            <p:ph idx="1"/>
          </p:nvPr>
        </p:nvSpPr>
        <p:spPr>
          <a:xfrm>
            <a:off x="5766990" y="1321028"/>
            <a:ext cx="6168978" cy="5168348"/>
          </a:xfrm>
        </p:spPr>
        <p:txBody>
          <a:bodyPr anchor="t">
            <a:noAutofit/>
          </a:bodyPr>
          <a:lstStyle/>
          <a:p>
            <a:r>
              <a:rPr lang="en-US" sz="1600" dirty="0">
                <a:solidFill>
                  <a:schemeClr val="bg1"/>
                </a:solidFill>
              </a:rPr>
              <a:t>Jesus predicts that Peter will betray him three times before the rooster crows (Matthew 26: 34-35; Mark 14:29-31; Luke 22: 31-44; John 13:36-38).</a:t>
            </a:r>
          </a:p>
          <a:p>
            <a:r>
              <a:rPr lang="en-US" sz="1600" dirty="0">
                <a:solidFill>
                  <a:schemeClr val="bg1"/>
                </a:solidFill>
              </a:rPr>
              <a:t>Jesus wakes Peter three times in Gethsemane (Matthew 26:36-46; Mark 14: 32:40;. ’’Simon,” he said to Peter, “are you asleep? Couldn’t you keep watch for an hour? Watch and pray that you will not fall into temptation. The spirit is willing but the flesh is weak’ (Mark 14:37-39)</a:t>
            </a:r>
          </a:p>
          <a:p>
            <a:r>
              <a:rPr lang="en-US" sz="1600" dirty="0">
                <a:solidFill>
                  <a:schemeClr val="bg1"/>
                </a:solidFill>
              </a:rPr>
              <a:t>Peter betrays Jesus three times (Matthew 26:69-75; Mark 14:66-72; Luke 22:54-62).</a:t>
            </a:r>
          </a:p>
          <a:p>
            <a:r>
              <a:rPr lang="en-US" sz="1600" dirty="0">
                <a:solidFill>
                  <a:schemeClr val="bg1"/>
                </a:solidFill>
              </a:rPr>
              <a:t>Jesus challenges Peter about his love for him three times (John 21:15-19).</a:t>
            </a:r>
          </a:p>
          <a:p>
            <a:pPr marL="0" indent="0">
              <a:buNone/>
            </a:pPr>
            <a:r>
              <a:rPr lang="en-US" sz="1600" dirty="0">
                <a:solidFill>
                  <a:schemeClr val="bg1"/>
                </a:solidFill>
              </a:rPr>
              <a:t>Peter’s failure was an excess of self-confidence and a lack of self awareness expressed in his failure to pray.  He was sustained and salvaged by the prayers of Jesus.  The Lord knew Peter much better than he knew himself: “Simon, Simon, Satan has asked to sift all of you as wheat.  But I have prayed for you, Simon, that your faith will not fail. And when you have turned back, strengthen your brothers” (Luke 22:31-32).  Significantly, Jesus refers to Peter by his old name, ‘Simon’: “You are Simon (</a:t>
            </a:r>
            <a:r>
              <a:rPr lang="en-US" sz="1600" b="1" i="1" dirty="0">
                <a:solidFill>
                  <a:schemeClr val="bg1"/>
                </a:solidFill>
              </a:rPr>
              <a:t>He who has heard</a:t>
            </a:r>
            <a:r>
              <a:rPr lang="en-US" sz="1600" dirty="0">
                <a:solidFill>
                  <a:schemeClr val="bg1"/>
                </a:solidFill>
              </a:rPr>
              <a:t>), son of John.  You will be called Cephas (which, when translated is ‘Peter’ Greek: Petros, the Rock)” (John 1:42). </a:t>
            </a:r>
          </a:p>
        </p:txBody>
      </p:sp>
    </p:spTree>
    <p:extLst>
      <p:ext uri="{BB962C8B-B14F-4D97-AF65-F5344CB8AC3E}">
        <p14:creationId xmlns:p14="http://schemas.microsoft.com/office/powerpoint/2010/main" val="251170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0438-46FC-0042-80FF-06C6B867AD8A}"/>
              </a:ext>
            </a:extLst>
          </p:cNvPr>
          <p:cNvSpPr>
            <a:spLocks noGrp="1"/>
          </p:cNvSpPr>
          <p:nvPr>
            <p:ph type="title"/>
          </p:nvPr>
        </p:nvSpPr>
        <p:spPr>
          <a:xfrm>
            <a:off x="6459705" y="183759"/>
            <a:ext cx="5445372" cy="4599139"/>
          </a:xfrm>
        </p:spPr>
        <p:txBody>
          <a:bodyPr vert="horz" lIns="91440" tIns="45720" rIns="91440" bIns="45720" rtlCol="0" anchor="b">
            <a:normAutofit fontScale="90000"/>
          </a:bodyPr>
          <a:lstStyle/>
          <a:p>
            <a:br>
              <a:rPr lang="en-US" sz="5600" dirty="0"/>
            </a:br>
            <a:br>
              <a:rPr lang="en-US" sz="5600" dirty="0"/>
            </a:br>
            <a:r>
              <a:rPr lang="en-US" dirty="0"/>
              <a:t>Rest the brain.</a:t>
            </a:r>
            <a:br>
              <a:rPr lang="en-US" dirty="0"/>
            </a:br>
            <a:br>
              <a:rPr lang="en-US" dirty="0"/>
            </a:br>
            <a:r>
              <a:rPr lang="en-US" dirty="0"/>
              <a:t>Chew over the teaching and digest it.</a:t>
            </a:r>
            <a:br>
              <a:rPr lang="en-US" dirty="0"/>
            </a:br>
            <a:br>
              <a:rPr lang="en-US" dirty="0"/>
            </a:br>
            <a:r>
              <a:rPr lang="en-US" dirty="0"/>
              <a:t>Stretch your muscles.</a:t>
            </a:r>
            <a:br>
              <a:rPr lang="en-US" dirty="0"/>
            </a:br>
            <a:endParaRPr lang="en-US" dirty="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lose-up of purple curtain in various tones">
            <a:extLst>
              <a:ext uri="{FF2B5EF4-FFF2-40B4-BE49-F238E27FC236}">
                <a16:creationId xmlns:a16="http://schemas.microsoft.com/office/drawing/2014/main" id="{C3A543E7-A4C2-4420-8542-9C99C739D0A6}"/>
              </a:ext>
            </a:extLst>
          </p:cNvPr>
          <p:cNvPicPr>
            <a:picLocks noChangeAspect="1"/>
          </p:cNvPicPr>
          <p:nvPr/>
        </p:nvPicPr>
        <p:blipFill rotWithShape="1">
          <a:blip r:embed="rId2"/>
          <a:srcRect l="31568" r="9797"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Rectangle 3">
            <a:extLst>
              <a:ext uri="{FF2B5EF4-FFF2-40B4-BE49-F238E27FC236}">
                <a16:creationId xmlns:a16="http://schemas.microsoft.com/office/drawing/2014/main" id="{054D45D0-0E54-2B4A-945E-3CBE6CFA148D}"/>
              </a:ext>
            </a:extLst>
          </p:cNvPr>
          <p:cNvSpPr/>
          <p:nvPr/>
        </p:nvSpPr>
        <p:spPr>
          <a:xfrm>
            <a:off x="4614285" y="4782898"/>
            <a:ext cx="7577715" cy="1569660"/>
          </a:xfrm>
          <a:prstGeom prst="rect">
            <a:avLst/>
          </a:prstGeom>
        </p:spPr>
        <p:txBody>
          <a:bodyPr wrap="none">
            <a:spAutoFit/>
          </a:bodyPr>
          <a:lstStyle/>
          <a:p>
            <a:r>
              <a:rPr lang="en-US" sz="9600" dirty="0"/>
              <a:t>INTERMISSION</a:t>
            </a:r>
          </a:p>
        </p:txBody>
      </p:sp>
    </p:spTree>
    <p:extLst>
      <p:ext uri="{BB962C8B-B14F-4D97-AF65-F5344CB8AC3E}">
        <p14:creationId xmlns:p14="http://schemas.microsoft.com/office/powerpoint/2010/main" val="108724279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B3D159-45C2-A14F-88C2-6E63AD41BFD5}"/>
              </a:ext>
            </a:extLst>
          </p:cNvPr>
          <p:cNvSpPr>
            <a:spLocks noGrp="1"/>
          </p:cNvSpPr>
          <p:nvPr>
            <p:ph type="title"/>
          </p:nvPr>
        </p:nvSpPr>
        <p:spPr>
          <a:xfrm>
            <a:off x="320041" y="4892040"/>
            <a:ext cx="11463796" cy="1455254"/>
          </a:xfrm>
        </p:spPr>
        <p:txBody>
          <a:bodyPr vert="horz" lIns="91440" tIns="45720" rIns="91440" bIns="45720" rtlCol="0" anchor="ctr">
            <a:noAutofit/>
          </a:bodyPr>
          <a:lstStyle/>
          <a:p>
            <a:pPr algn="ctr"/>
            <a:r>
              <a:rPr lang="en-US" sz="6000" dirty="0">
                <a:solidFill>
                  <a:srgbClr val="FFFFFF"/>
                </a:solidFill>
                <a:latin typeface="Cooper Black" panose="0208090404030B020404" pitchFamily="18" charset="77"/>
              </a:rPr>
              <a:t>2. JESUS THE TEACHER OF PRAYER. Part 2</a:t>
            </a:r>
          </a:p>
        </p:txBody>
      </p:sp>
      <p:pic>
        <p:nvPicPr>
          <p:cNvPr id="14338" name="Picture 2" descr="Lord, Teach Us To Pray... - Clay Center Covenant Church">
            <a:extLst>
              <a:ext uri="{FF2B5EF4-FFF2-40B4-BE49-F238E27FC236}">
                <a16:creationId xmlns:a16="http://schemas.microsoft.com/office/drawing/2014/main" id="{7B76DAA3-5B69-2B45-9804-B1B1AEDEA4C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27" r="4249" b="1"/>
          <a:stretch/>
        </p:blipFill>
        <p:spPr bwMode="auto">
          <a:xfrm>
            <a:off x="320040" y="320040"/>
            <a:ext cx="11548872" cy="446227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4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6D16-C2F6-F041-9B2A-60DBE0873143}"/>
              </a:ext>
            </a:extLst>
          </p:cNvPr>
          <p:cNvSpPr>
            <a:spLocks noGrp="1"/>
          </p:cNvSpPr>
          <p:nvPr>
            <p:ph type="title"/>
          </p:nvPr>
        </p:nvSpPr>
        <p:spPr>
          <a:xfrm>
            <a:off x="7464613" y="606288"/>
            <a:ext cx="4611429" cy="4066786"/>
          </a:xfrm>
        </p:spPr>
        <p:txBody>
          <a:bodyPr vert="horz" lIns="91440" tIns="45720" rIns="91440" bIns="45720" rtlCol="0" anchor="b">
            <a:normAutofit fontScale="90000"/>
          </a:bodyPr>
          <a:lstStyle/>
          <a:p>
            <a:pPr algn="ctr"/>
            <a:r>
              <a:rPr lang="en-US" sz="5000" dirty="0">
                <a:latin typeface="Cooper Black" panose="0208090404030B020404" pitchFamily="18" charset="77"/>
              </a:rPr>
              <a:t>2.1. JESUS TEACHES THAT PRAYER IS RELATIONAL</a:t>
            </a:r>
          </a:p>
        </p:txBody>
      </p:sp>
      <p:sp>
        <p:nvSpPr>
          <p:cNvPr id="3" name="Content Placeholder 2">
            <a:extLst>
              <a:ext uri="{FF2B5EF4-FFF2-40B4-BE49-F238E27FC236}">
                <a16:creationId xmlns:a16="http://schemas.microsoft.com/office/drawing/2014/main" id="{594F81DF-EAF1-CF4C-84E4-6D8E4BE8AFA6}"/>
              </a:ext>
            </a:extLst>
          </p:cNvPr>
          <p:cNvSpPr>
            <a:spLocks noGrp="1"/>
          </p:cNvSpPr>
          <p:nvPr>
            <p:ph idx="1"/>
          </p:nvPr>
        </p:nvSpPr>
        <p:spPr>
          <a:xfrm>
            <a:off x="7464612" y="4750893"/>
            <a:ext cx="4087305" cy="1735251"/>
          </a:xfrm>
        </p:spPr>
        <p:txBody>
          <a:bodyPr vert="horz" lIns="91440" tIns="45720" rIns="91440" bIns="45720" rtlCol="0" anchor="t">
            <a:normAutofit/>
          </a:bodyPr>
          <a:lstStyle/>
          <a:p>
            <a:pPr marL="0" indent="0">
              <a:buNone/>
            </a:pPr>
            <a:r>
              <a:rPr lang="en-US" sz="3200" dirty="0"/>
              <a:t>Matthew 6:9; Romans 8:14-17; John 15:12-15)</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water, canvasprint, posters &amp; prints, art">
            <a:extLst>
              <a:ext uri="{FF2B5EF4-FFF2-40B4-BE49-F238E27FC236}">
                <a16:creationId xmlns:a16="http://schemas.microsoft.com/office/drawing/2014/main" id="{FCE73677-F63E-734C-967B-9C023FEFBF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94" b="114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69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A1EF-D499-8846-958E-6217990D5B6D}"/>
              </a:ext>
            </a:extLst>
          </p:cNvPr>
          <p:cNvSpPr>
            <a:spLocks noGrp="1"/>
          </p:cNvSpPr>
          <p:nvPr>
            <p:ph type="title"/>
          </p:nvPr>
        </p:nvSpPr>
        <p:spPr>
          <a:xfrm>
            <a:off x="6170030" y="168965"/>
            <a:ext cx="5470440" cy="2385391"/>
          </a:xfrm>
        </p:spPr>
        <p:txBody>
          <a:bodyPr>
            <a:normAutofit fontScale="90000"/>
          </a:bodyPr>
          <a:lstStyle/>
          <a:p>
            <a:r>
              <a:rPr lang="en-US" sz="4000" dirty="0">
                <a:latin typeface="Cooper Black" panose="0208090404030B020404" pitchFamily="18" charset="77"/>
              </a:rPr>
              <a:t>4.2. JESUS TEACHES THAT THE MOTIVE OF PRAYER SHOULD BE GOD CENTERED</a:t>
            </a:r>
            <a:br>
              <a:rPr lang="en-US" sz="2100" dirty="0"/>
            </a:br>
            <a:endParaRPr lang="en-US" sz="2100" dirty="0"/>
          </a:p>
        </p:txBody>
      </p:sp>
      <p:sp>
        <p:nvSpPr>
          <p:cNvPr id="2052"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Praise God stock image. Image of beach, peaceful, beautiful - 39918373">
            <a:extLst>
              <a:ext uri="{FF2B5EF4-FFF2-40B4-BE49-F238E27FC236}">
                <a16:creationId xmlns:a16="http://schemas.microsoft.com/office/drawing/2014/main" id="{0C85CC39-658F-5845-BB7F-B263B4F3A7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69" r="21355" b="2"/>
          <a:stretch/>
        </p:blipFill>
        <p:spPr bwMode="auto">
          <a:xfrm>
            <a:off x="-313295" y="0"/>
            <a:ext cx="6483325" cy="776586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7B365B5-DF1E-194B-B834-2337F81A2CA1}"/>
              </a:ext>
            </a:extLst>
          </p:cNvPr>
          <p:cNvSpPr>
            <a:spLocks noGrp="1"/>
          </p:cNvSpPr>
          <p:nvPr>
            <p:ph idx="1"/>
          </p:nvPr>
        </p:nvSpPr>
        <p:spPr>
          <a:xfrm>
            <a:off x="6254960" y="2832652"/>
            <a:ext cx="5385510" cy="3736402"/>
          </a:xfrm>
          <a:ln>
            <a:solidFill>
              <a:schemeClr val="accent1"/>
            </a:solidFill>
          </a:ln>
        </p:spPr>
        <p:txBody>
          <a:bodyPr anchor="t">
            <a:normAutofit/>
          </a:bodyPr>
          <a:lstStyle/>
          <a:p>
            <a:pPr marL="0" indent="0" algn="ctr">
              <a:buNone/>
            </a:pPr>
            <a:r>
              <a:rPr lang="en-US" sz="3600" dirty="0"/>
              <a:t> </a:t>
            </a:r>
            <a:r>
              <a:rPr lang="en-US" sz="3600" b="1" dirty="0"/>
              <a:t>‘Our Father in heaven </a:t>
            </a:r>
          </a:p>
          <a:p>
            <a:pPr marL="0" indent="0" algn="ctr">
              <a:buNone/>
            </a:pPr>
            <a:r>
              <a:rPr lang="en-US" sz="3600" b="1" dirty="0"/>
              <a:t>Hallowed be your Name,</a:t>
            </a:r>
          </a:p>
          <a:p>
            <a:pPr marL="0" indent="0" algn="ctr">
              <a:buNone/>
            </a:pPr>
            <a:r>
              <a:rPr lang="en-US" sz="3600" b="1" dirty="0"/>
              <a:t>Your kingdom come,</a:t>
            </a:r>
          </a:p>
          <a:p>
            <a:pPr marL="0" indent="0" algn="ctr">
              <a:buNone/>
            </a:pPr>
            <a:r>
              <a:rPr lang="en-US" sz="3600" b="1" dirty="0"/>
              <a:t>Your will be done </a:t>
            </a:r>
          </a:p>
          <a:p>
            <a:pPr marL="0" indent="0" algn="ctr">
              <a:buNone/>
            </a:pPr>
            <a:r>
              <a:rPr lang="en-US" sz="3600" b="1" dirty="0"/>
              <a:t>On earth as it is in heaven </a:t>
            </a:r>
            <a:r>
              <a:rPr lang="en-US" sz="4000" b="1" dirty="0"/>
              <a:t>(Matthew 6</a:t>
            </a:r>
            <a:r>
              <a:rPr lang="en-US" sz="4000" b="1" dirty="0">
                <a:sym typeface="Wingdings" pitchFamily="2" charset="2"/>
              </a:rPr>
              <a:t>:9)</a:t>
            </a:r>
            <a:endParaRPr lang="en-US" sz="4000" b="1" dirty="0"/>
          </a:p>
        </p:txBody>
      </p:sp>
    </p:spTree>
    <p:extLst>
      <p:ext uri="{BB962C8B-B14F-4D97-AF65-F5344CB8AC3E}">
        <p14:creationId xmlns:p14="http://schemas.microsoft.com/office/powerpoint/2010/main" val="418774344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A03F-E9B8-2D4F-BDA0-14A34B133106}"/>
              </a:ext>
            </a:extLst>
          </p:cNvPr>
          <p:cNvSpPr>
            <a:spLocks noGrp="1"/>
          </p:cNvSpPr>
          <p:nvPr>
            <p:ph type="title"/>
          </p:nvPr>
        </p:nvSpPr>
        <p:spPr>
          <a:xfrm>
            <a:off x="6339840" y="182881"/>
            <a:ext cx="5690774" cy="2526780"/>
          </a:xfrm>
        </p:spPr>
        <p:txBody>
          <a:bodyPr>
            <a:normAutofit/>
          </a:bodyPr>
          <a:lstStyle/>
          <a:p>
            <a:pPr algn="ctr"/>
            <a:r>
              <a:rPr lang="en-US" sz="3600" b="1" dirty="0">
                <a:latin typeface="Cooper Black" panose="0208090404030B020404" pitchFamily="18" charset="77"/>
              </a:rPr>
              <a:t>4.3.JESUS TEACHES THAT THE ESSENCE OF PRAYER IS OBEDIENCE.</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Creative Farmer Live Plant Grape Fruit Garden Sweet Grapes Vine Exotic for  Home (1 Healthy Plant) : Amazon.in: Garden &amp;amp; Outdoors">
            <a:extLst>
              <a:ext uri="{FF2B5EF4-FFF2-40B4-BE49-F238E27FC236}">
                <a16:creationId xmlns:a16="http://schemas.microsoft.com/office/drawing/2014/main" id="{BDBA8A8D-9AB2-0144-9EF3-6169A937D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59"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3D2DA70-FAEA-9949-9CD9-F347549FAD87}"/>
              </a:ext>
            </a:extLst>
          </p:cNvPr>
          <p:cNvSpPr>
            <a:spLocks noGrp="1"/>
          </p:cNvSpPr>
          <p:nvPr>
            <p:ph idx="1"/>
          </p:nvPr>
        </p:nvSpPr>
        <p:spPr>
          <a:xfrm>
            <a:off x="6167848" y="2557498"/>
            <a:ext cx="5778564" cy="4117621"/>
          </a:xfrm>
        </p:spPr>
        <p:txBody>
          <a:bodyPr anchor="t">
            <a:noAutofit/>
          </a:bodyPr>
          <a:lstStyle/>
          <a:p>
            <a:r>
              <a:rPr lang="en-US" sz="2400" dirty="0"/>
              <a:t>Matthew 6:10; John 14:23;, 16,17. </a:t>
            </a:r>
          </a:p>
          <a:p>
            <a:pPr marL="0" indent="0">
              <a:buNone/>
            </a:pPr>
            <a:r>
              <a:rPr lang="en-US" sz="2400" dirty="0"/>
              <a:t>‘If you remain in me and my words remain in you, ask whatever you wish, and it will be done for you. This is my Father’s glory, that you bear much fruit, showing yourselves to be my disciples. You did not choose me, but I chose you and appointed you so that you might go and bear fruit - fruit that will last – and so whatever you ask in my name the Father will give you’ (John 15:7,8).</a:t>
            </a:r>
          </a:p>
        </p:txBody>
      </p:sp>
    </p:spTree>
    <p:extLst>
      <p:ext uri="{BB962C8B-B14F-4D97-AF65-F5344CB8AC3E}">
        <p14:creationId xmlns:p14="http://schemas.microsoft.com/office/powerpoint/2010/main" val="114673124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6CD4-87C0-174E-A6EC-79A0EF1F2EE4}"/>
              </a:ext>
            </a:extLst>
          </p:cNvPr>
          <p:cNvSpPr>
            <a:spLocks noGrp="1"/>
          </p:cNvSpPr>
          <p:nvPr>
            <p:ph type="title"/>
          </p:nvPr>
        </p:nvSpPr>
        <p:spPr>
          <a:xfrm>
            <a:off x="7305056" y="858108"/>
            <a:ext cx="4618720" cy="3892785"/>
          </a:xfrm>
        </p:spPr>
        <p:txBody>
          <a:bodyPr vert="horz" lIns="91440" tIns="45720" rIns="91440" bIns="45720" rtlCol="0" anchor="b">
            <a:normAutofit/>
          </a:bodyPr>
          <a:lstStyle/>
          <a:p>
            <a:r>
              <a:rPr lang="en-US" sz="3800" dirty="0">
                <a:latin typeface="Cooper Black" panose="0208090404030B020404" pitchFamily="18" charset="77"/>
              </a:rPr>
              <a:t>4.4. JESUS TEACHES THAT PRAYER SHOULD BE SPECIFIC AND TO THE POINT.</a:t>
            </a:r>
          </a:p>
        </p:txBody>
      </p:sp>
      <p:sp>
        <p:nvSpPr>
          <p:cNvPr id="3" name="Content Placeholder 2">
            <a:extLst>
              <a:ext uri="{FF2B5EF4-FFF2-40B4-BE49-F238E27FC236}">
                <a16:creationId xmlns:a16="http://schemas.microsoft.com/office/drawing/2014/main" id="{961FC2BE-4AF0-0148-9AF0-80F63B6684B8}"/>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3600" dirty="0"/>
              <a:t>(Matthew 6:5:13)</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Fruit Seller in a Farmer Market by artisticco | GraphicRiver">
            <a:extLst>
              <a:ext uri="{FF2B5EF4-FFF2-40B4-BE49-F238E27FC236}">
                <a16:creationId xmlns:a16="http://schemas.microsoft.com/office/drawing/2014/main" id="{2D2F88AB-F9B3-4447-A0AB-0E631346D9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50" r="16497"/>
          <a:stretch/>
        </p:blipFill>
        <p:spPr bwMode="auto">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506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FE55-F7C9-DB43-A97D-1748B4351CE2}"/>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pPr algn="ctr"/>
            <a:r>
              <a:rPr lang="en-US" sz="5400" dirty="0">
                <a:latin typeface="Cooper Black" panose="0208090404030B020404" pitchFamily="18" charset="77"/>
              </a:rPr>
              <a:t>1. JESUS THE EXAMPLAR OF PRAYER</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29. Jesus&amp;#39; Prayer for His Disciples (John 17:1-26). John&amp;#39;s Gospel: A  Discipleship Journey with Jesus">
            <a:extLst>
              <a:ext uri="{FF2B5EF4-FFF2-40B4-BE49-F238E27FC236}">
                <a16:creationId xmlns:a16="http://schemas.microsoft.com/office/drawing/2014/main" id="{B9991BF8-FCE9-E94C-A322-C05E332E1D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360"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572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274E75-5174-9648-8EAA-F7A9D78ADD3F}"/>
              </a:ext>
            </a:extLst>
          </p:cNvPr>
          <p:cNvSpPr>
            <a:spLocks noGrp="1"/>
          </p:cNvSpPr>
          <p:nvPr>
            <p:ph type="title"/>
          </p:nvPr>
        </p:nvSpPr>
        <p:spPr>
          <a:xfrm>
            <a:off x="6234865" y="568517"/>
            <a:ext cx="5248221" cy="3158656"/>
          </a:xfrm>
        </p:spPr>
        <p:txBody>
          <a:bodyPr>
            <a:normAutofit/>
          </a:bodyPr>
          <a:lstStyle/>
          <a:p>
            <a:pPr algn="ctr"/>
            <a:r>
              <a:rPr lang="en-US" sz="4000" b="1" dirty="0">
                <a:solidFill>
                  <a:schemeClr val="bg1"/>
                </a:solidFill>
                <a:latin typeface="Cooper Black" panose="0208090404030B020404" pitchFamily="18" charset="77"/>
              </a:rPr>
              <a:t>4.5. JESUS TEACHES THAT PRAYER SHOULD BE MISSIONAL</a:t>
            </a:r>
          </a:p>
        </p:txBody>
      </p:sp>
      <p:pic>
        <p:nvPicPr>
          <p:cNvPr id="17410" name="Picture 2" descr="Cartoon sun shines over the wheat field | Stock Video | Pond5">
            <a:extLst>
              <a:ext uri="{FF2B5EF4-FFF2-40B4-BE49-F238E27FC236}">
                <a16:creationId xmlns:a16="http://schemas.microsoft.com/office/drawing/2014/main" id="{406E0B1B-24A3-5949-B82D-FE020FCB22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3" r="25117" b="-1"/>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6" name="Freeform: Shape 75">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7" name="Freeform: Shape 76">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17414" name="Content Placeholder 17413">
            <a:extLst>
              <a:ext uri="{FF2B5EF4-FFF2-40B4-BE49-F238E27FC236}">
                <a16:creationId xmlns:a16="http://schemas.microsoft.com/office/drawing/2014/main" id="{20EE9812-6240-4D45-A057-60877D4BAF7B}"/>
              </a:ext>
            </a:extLst>
          </p:cNvPr>
          <p:cNvSpPr>
            <a:spLocks noGrp="1"/>
          </p:cNvSpPr>
          <p:nvPr>
            <p:ph idx="1"/>
          </p:nvPr>
        </p:nvSpPr>
        <p:spPr>
          <a:xfrm>
            <a:off x="6234868" y="3727173"/>
            <a:ext cx="5217173" cy="2444533"/>
          </a:xfrm>
        </p:spPr>
        <p:txBody>
          <a:bodyPr>
            <a:normAutofit/>
          </a:bodyPr>
          <a:lstStyle/>
          <a:p>
            <a:pPr marL="0" indent="0">
              <a:buNone/>
            </a:pPr>
            <a:r>
              <a:rPr lang="en-US" dirty="0">
                <a:solidFill>
                  <a:schemeClr val="bg1"/>
                </a:solidFill>
              </a:rPr>
              <a:t>The harvest is plentiful but the workers are few.  Ask the Lord of the harvest, therefore, to send workers into his harvest field (Luke 10:2).</a:t>
            </a:r>
          </a:p>
        </p:txBody>
      </p:sp>
      <p:grpSp>
        <p:nvGrpSpPr>
          <p:cNvPr id="7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80" name="Freeform: Shape 7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6204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1E3F-3BC6-9449-8EDB-B6ED3A5455A6}"/>
              </a:ext>
            </a:extLst>
          </p:cNvPr>
          <p:cNvSpPr>
            <a:spLocks noGrp="1"/>
          </p:cNvSpPr>
          <p:nvPr>
            <p:ph type="title"/>
          </p:nvPr>
        </p:nvSpPr>
        <p:spPr>
          <a:xfrm>
            <a:off x="6289158" y="238539"/>
            <a:ext cx="5259707" cy="3935896"/>
          </a:xfrm>
        </p:spPr>
        <p:txBody>
          <a:bodyPr>
            <a:normAutofit/>
          </a:bodyPr>
          <a:lstStyle/>
          <a:p>
            <a:pPr algn="ctr"/>
            <a:r>
              <a:rPr lang="en-US" dirty="0">
                <a:latin typeface="Cooper Black" panose="0208090404030B020404" pitchFamily="18" charset="77"/>
              </a:rPr>
              <a:t>4.6. JESUS TEACHES THAT PRAYER SHOULD BE PERSISTENT</a:t>
            </a:r>
          </a:p>
        </p:txBody>
      </p:sp>
      <p:sp>
        <p:nvSpPr>
          <p:cNvPr id="73" name="Freeform: Shape 7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386" name="Picture 2" descr="Cartoon Perseverance High Res Stock Images | Shutterstock">
            <a:extLst>
              <a:ext uri="{FF2B5EF4-FFF2-40B4-BE49-F238E27FC236}">
                <a16:creationId xmlns:a16="http://schemas.microsoft.com/office/drawing/2014/main" id="{C02A33C4-D6FF-3545-817C-C0BA14B8B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32" r="5864" b="-2"/>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16390" name="Content Placeholder 16389">
            <a:extLst>
              <a:ext uri="{FF2B5EF4-FFF2-40B4-BE49-F238E27FC236}">
                <a16:creationId xmlns:a16="http://schemas.microsoft.com/office/drawing/2014/main" id="{2D4AA2BC-E09C-4299-91A4-2C35854FAC40}"/>
              </a:ext>
            </a:extLst>
          </p:cNvPr>
          <p:cNvSpPr>
            <a:spLocks noGrp="1"/>
          </p:cNvSpPr>
          <p:nvPr>
            <p:ph idx="1"/>
          </p:nvPr>
        </p:nvSpPr>
        <p:spPr>
          <a:xfrm>
            <a:off x="6289158" y="3965714"/>
            <a:ext cx="5667623" cy="2425147"/>
          </a:xfrm>
        </p:spPr>
        <p:txBody>
          <a:bodyPr anchor="t">
            <a:normAutofit/>
          </a:bodyPr>
          <a:lstStyle/>
          <a:p>
            <a:r>
              <a:rPr lang="en-US" sz="3600" dirty="0"/>
              <a:t>The Friend at Midnight (Luke 12:1-13).</a:t>
            </a:r>
          </a:p>
          <a:p>
            <a:r>
              <a:rPr lang="en-US" sz="3600" dirty="0"/>
              <a:t>The Widow and the Unjust Judge (Luke 18:1-8).</a:t>
            </a:r>
          </a:p>
        </p:txBody>
      </p:sp>
    </p:spTree>
    <p:extLst>
      <p:ext uri="{BB962C8B-B14F-4D97-AF65-F5344CB8AC3E}">
        <p14:creationId xmlns:p14="http://schemas.microsoft.com/office/powerpoint/2010/main" val="179912863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D171-BA14-9542-873B-480F95963F13}"/>
              </a:ext>
            </a:extLst>
          </p:cNvPr>
          <p:cNvSpPr>
            <a:spLocks noGrp="1"/>
          </p:cNvSpPr>
          <p:nvPr>
            <p:ph type="title"/>
          </p:nvPr>
        </p:nvSpPr>
        <p:spPr>
          <a:xfrm>
            <a:off x="6251713" y="188843"/>
            <a:ext cx="5824329" cy="3797231"/>
          </a:xfrm>
        </p:spPr>
        <p:txBody>
          <a:bodyPr>
            <a:noAutofit/>
          </a:bodyPr>
          <a:lstStyle/>
          <a:p>
            <a:r>
              <a:rPr lang="en-US" dirty="0">
                <a:latin typeface="Cooper Black" panose="0208090404030B020404" pitchFamily="18" charset="77"/>
              </a:rPr>
              <a:t>4.7. JESUS TEACHES THAT PRAYER SHOULD BE ACCOMPANIED BY FORGIVENESS</a:t>
            </a:r>
          </a:p>
        </p:txBody>
      </p:sp>
      <p:sp>
        <p:nvSpPr>
          <p:cNvPr id="73" name="Freeform: Shape 7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434" name="Picture 2" descr="Forgiven and Forgiving | Words, Nevertheless">
            <a:extLst>
              <a:ext uri="{FF2B5EF4-FFF2-40B4-BE49-F238E27FC236}">
                <a16:creationId xmlns:a16="http://schemas.microsoft.com/office/drawing/2014/main" id="{A9D02C21-2608-9943-9F1F-56F712EAF5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65"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8438" name="Content Placeholder 18437">
            <a:extLst>
              <a:ext uri="{FF2B5EF4-FFF2-40B4-BE49-F238E27FC236}">
                <a16:creationId xmlns:a16="http://schemas.microsoft.com/office/drawing/2014/main" id="{148B688D-13DC-43B0-8DF9-C6BF8D825F36}"/>
              </a:ext>
            </a:extLst>
          </p:cNvPr>
          <p:cNvSpPr>
            <a:spLocks noGrp="1"/>
          </p:cNvSpPr>
          <p:nvPr>
            <p:ph idx="1"/>
          </p:nvPr>
        </p:nvSpPr>
        <p:spPr>
          <a:xfrm>
            <a:off x="5616337" y="3796749"/>
            <a:ext cx="6024134" cy="2683564"/>
          </a:xfrm>
        </p:spPr>
        <p:txBody>
          <a:bodyPr anchor="t">
            <a:normAutofit/>
          </a:bodyPr>
          <a:lstStyle/>
          <a:p>
            <a:pPr marL="0" indent="0">
              <a:buNone/>
            </a:pPr>
            <a:r>
              <a:rPr lang="en-US" dirty="0"/>
              <a:t>For if you </a:t>
            </a:r>
            <a:r>
              <a:rPr lang="en-US" dirty="0" err="1"/>
              <a:t>forige</a:t>
            </a:r>
            <a:r>
              <a:rPr lang="en-US" dirty="0"/>
              <a:t> other people when they sin against you, your heavenly Father will also forgive you.  But if you do not forgive others their sins, your Father will not forgive your sins (Matthew 6:14-15;  18:21-35; Mark 11:215-26; Luke 11:4).</a:t>
            </a:r>
          </a:p>
        </p:txBody>
      </p:sp>
    </p:spTree>
    <p:extLst>
      <p:ext uri="{BB962C8B-B14F-4D97-AF65-F5344CB8AC3E}">
        <p14:creationId xmlns:p14="http://schemas.microsoft.com/office/powerpoint/2010/main" val="400550223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5E6B3-ABCB-DF48-9D47-EE4844E2E3B2}"/>
              </a:ext>
            </a:extLst>
          </p:cNvPr>
          <p:cNvSpPr>
            <a:spLocks noGrp="1"/>
          </p:cNvSpPr>
          <p:nvPr>
            <p:ph type="title"/>
          </p:nvPr>
        </p:nvSpPr>
        <p:spPr>
          <a:xfrm>
            <a:off x="517358" y="488607"/>
            <a:ext cx="4064843" cy="3295082"/>
          </a:xfrm>
        </p:spPr>
        <p:txBody>
          <a:bodyPr vert="horz" lIns="91440" tIns="45720" rIns="91440" bIns="45720" rtlCol="0" anchor="b">
            <a:normAutofit/>
          </a:bodyPr>
          <a:lstStyle/>
          <a:p>
            <a:pPr algn="ctr"/>
            <a:r>
              <a:rPr lang="en-US" sz="3600" kern="1200" dirty="0">
                <a:solidFill>
                  <a:srgbClr val="FFFFFF"/>
                </a:solidFill>
                <a:latin typeface="Cooper Black" panose="0208090404030B020404" pitchFamily="18" charset="77"/>
              </a:rPr>
              <a:t>4.8.JESUS TEACHES THAT PRAYER TO THE FATHER SHOULD BE IN HIS NAME</a:t>
            </a:r>
          </a:p>
        </p:txBody>
      </p:sp>
      <p:sp>
        <p:nvSpPr>
          <p:cNvPr id="3" name="Content Placeholder 2">
            <a:extLst>
              <a:ext uri="{FF2B5EF4-FFF2-40B4-BE49-F238E27FC236}">
                <a16:creationId xmlns:a16="http://schemas.microsoft.com/office/drawing/2014/main" id="{6308F6B2-473E-6549-96D8-18DAE4155593}"/>
              </a:ext>
            </a:extLst>
          </p:cNvPr>
          <p:cNvSpPr>
            <a:spLocks noGrp="1"/>
          </p:cNvSpPr>
          <p:nvPr>
            <p:ph idx="1"/>
          </p:nvPr>
        </p:nvSpPr>
        <p:spPr>
          <a:xfrm>
            <a:off x="674237" y="4303779"/>
            <a:ext cx="3657600" cy="1901948"/>
          </a:xfrm>
        </p:spPr>
        <p:txBody>
          <a:bodyPr vert="horz" lIns="91440" tIns="45720" rIns="91440" bIns="45720" rtlCol="0">
            <a:normAutofit/>
          </a:bodyPr>
          <a:lstStyle/>
          <a:p>
            <a:pPr marL="0" indent="0" algn="ctr">
              <a:buNone/>
            </a:pPr>
            <a:r>
              <a:rPr lang="en-US" sz="3200" kern="1200" dirty="0">
                <a:solidFill>
                  <a:srgbClr val="FFFFFF"/>
                </a:solidFill>
                <a:latin typeface="+mn-lt"/>
                <a:ea typeface="+mn-ea"/>
                <a:cs typeface="+mn-cs"/>
              </a:rPr>
              <a:t>John 14:12,13; 15:16; 16:23,24; Matthew 18:19,20</a:t>
            </a:r>
            <a:r>
              <a:rPr lang="en-US" sz="2000" kern="1200" dirty="0">
                <a:solidFill>
                  <a:srgbClr val="FFFFFF"/>
                </a:solidFill>
                <a:latin typeface="+mn-lt"/>
                <a:ea typeface="+mn-ea"/>
                <a:cs typeface="+mn-cs"/>
              </a:rPr>
              <a:t>.</a:t>
            </a:r>
          </a:p>
        </p:txBody>
      </p:sp>
      <p:cxnSp>
        <p:nvCxnSpPr>
          <p:cNvPr id="75" name="Straight Connector 7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4" name="Picture 4" descr="The Name of Jesus - Sunset Church of Christ in Springfield MO">
            <a:extLst>
              <a:ext uri="{FF2B5EF4-FFF2-40B4-BE49-F238E27FC236}">
                <a16:creationId xmlns:a16="http://schemas.microsoft.com/office/drawing/2014/main" id="{10B3E3CF-DF0E-914F-AF42-951FEFDA8D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2158" y="230692"/>
            <a:ext cx="7376506" cy="639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2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8AFD-8B06-8842-AC16-B25D48AED20A}"/>
              </a:ext>
            </a:extLst>
          </p:cNvPr>
          <p:cNvSpPr>
            <a:spLocks noGrp="1"/>
          </p:cNvSpPr>
          <p:nvPr>
            <p:ph type="title"/>
          </p:nvPr>
        </p:nvSpPr>
        <p:spPr>
          <a:xfrm>
            <a:off x="714756" y="4393096"/>
            <a:ext cx="10762488" cy="1470970"/>
          </a:xfrm>
        </p:spPr>
        <p:txBody>
          <a:bodyPr vert="horz" lIns="91440" tIns="45720" rIns="91440" bIns="45720" rtlCol="0" anchor="b">
            <a:normAutofit fontScale="90000"/>
          </a:bodyPr>
          <a:lstStyle/>
          <a:p>
            <a:pPr algn="ctr"/>
            <a:r>
              <a:rPr lang="en-US" sz="3800" kern="1200" dirty="0">
                <a:solidFill>
                  <a:schemeClr val="tx1"/>
                </a:solidFill>
                <a:latin typeface="Cooper Black" panose="0208090404030B020404" pitchFamily="18" charset="77"/>
              </a:rPr>
              <a:t>2.9. JESUS TEACHES THAT PRAYER ALIGNED WITH FAITH CAN MOVE MOUNTAINS.</a:t>
            </a:r>
          </a:p>
        </p:txBody>
      </p:sp>
      <p:sp>
        <p:nvSpPr>
          <p:cNvPr id="3" name="Content Placeholder 2">
            <a:extLst>
              <a:ext uri="{FF2B5EF4-FFF2-40B4-BE49-F238E27FC236}">
                <a16:creationId xmlns:a16="http://schemas.microsoft.com/office/drawing/2014/main" id="{6FF334D2-818F-8D44-90C5-CCF32BBE563D}"/>
              </a:ext>
            </a:extLst>
          </p:cNvPr>
          <p:cNvSpPr>
            <a:spLocks noGrp="1"/>
          </p:cNvSpPr>
          <p:nvPr>
            <p:ph idx="1"/>
          </p:nvPr>
        </p:nvSpPr>
        <p:spPr>
          <a:xfrm>
            <a:off x="1382268" y="5864086"/>
            <a:ext cx="9427464" cy="527569"/>
          </a:xfrm>
        </p:spPr>
        <p:txBody>
          <a:bodyPr vert="horz" lIns="91440" tIns="45720" rIns="91440" bIns="45720" rtlCol="0">
            <a:normAutofit lnSpcReduction="10000"/>
          </a:bodyPr>
          <a:lstStyle/>
          <a:p>
            <a:pPr marL="0" indent="0" algn="ctr">
              <a:buNone/>
            </a:pPr>
            <a:r>
              <a:rPr lang="en-US" sz="3200" kern="1200" dirty="0">
                <a:solidFill>
                  <a:schemeClr val="tx1"/>
                </a:solidFill>
                <a:latin typeface="+mn-lt"/>
                <a:ea typeface="+mn-ea"/>
                <a:cs typeface="+mn-cs"/>
              </a:rPr>
              <a:t>Mark 11:20-25; Matthew 21:19-22</a:t>
            </a:r>
          </a:p>
        </p:txBody>
      </p:sp>
      <p:pic>
        <p:nvPicPr>
          <p:cNvPr id="6148" name="Picture 4" descr="iceland, vestra horn, landscape, southeast iceland, nature, sea, mountains,  reflection, mountain, scenics - nature | Pxfuel">
            <a:extLst>
              <a:ext uri="{FF2B5EF4-FFF2-40B4-BE49-F238E27FC236}">
                <a16:creationId xmlns:a16="http://schemas.microsoft.com/office/drawing/2014/main" id="{42FBCC60-DA39-F047-87D0-5F462C6E30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3" r="-2" b="-2"/>
          <a:stretch/>
        </p:blipFill>
        <p:spPr bwMode="auto">
          <a:xfrm>
            <a:off x="609600" y="320749"/>
            <a:ext cx="5212080" cy="3856948"/>
          </a:xfrm>
          <a:prstGeom prst="rect">
            <a:avLst/>
          </a:prstGeom>
          <a:noFill/>
          <a:extLst>
            <a:ext uri="{909E8E84-426E-40DD-AFC4-6F175D3DCCD1}">
              <a14:hiddenFill xmlns:a14="http://schemas.microsoft.com/office/drawing/2010/main">
                <a:solidFill>
                  <a:srgbClr val="FFFFFF"/>
                </a:solidFill>
              </a14:hiddenFill>
            </a:ext>
          </a:extLst>
        </p:spPr>
      </p:pic>
      <p:cxnSp>
        <p:nvCxnSpPr>
          <p:cNvPr id="6150" name="Straight Connector 72">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1845"/>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Mustard Seed Faith – Moving Mountains – Inspirational Bible Verses |  ChristianBlessings">
            <a:extLst>
              <a:ext uri="{FF2B5EF4-FFF2-40B4-BE49-F238E27FC236}">
                <a16:creationId xmlns:a16="http://schemas.microsoft.com/office/drawing/2014/main" id="{A740C522-9EB2-F14A-AA82-220D45A6ED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9" r="7266" b="3"/>
          <a:stretch/>
        </p:blipFill>
        <p:spPr bwMode="auto">
          <a:xfrm>
            <a:off x="6370320" y="320109"/>
            <a:ext cx="5212080" cy="385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9422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B75C3-5049-3D48-8F49-69CBB92DD95E}"/>
              </a:ext>
            </a:extLst>
          </p:cNvPr>
          <p:cNvPicPr/>
          <p:nvPr/>
        </p:nvPicPr>
        <p:blipFill rotWithShape="1">
          <a:blip r:embed="rId2" cstate="print"/>
          <a:srcRect r="2223" b="1"/>
          <a:stretch/>
        </p:blipFill>
        <p:spPr bwMode="auto">
          <a:xfrm>
            <a:off x="20" y="10"/>
            <a:ext cx="12191980" cy="6857990"/>
          </a:xfrm>
          <a:prstGeom prst="rect">
            <a:avLst/>
          </a:prstGeom>
          <a:noFill/>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E6C1826-3A12-AE43-A526-23B2FAB48558}"/>
              </a:ext>
            </a:extLst>
          </p:cNvPr>
          <p:cNvSpPr>
            <a:spLocks noGrp="1"/>
          </p:cNvSpPr>
          <p:nvPr>
            <p:ph type="title"/>
          </p:nvPr>
        </p:nvSpPr>
        <p:spPr>
          <a:xfrm>
            <a:off x="8022021" y="3231931"/>
            <a:ext cx="3852041" cy="1834056"/>
          </a:xfrm>
        </p:spPr>
        <p:txBody>
          <a:bodyPr vert="horz" lIns="91440" tIns="45720" rIns="91440" bIns="45720" rtlCol="0" anchor="b">
            <a:normAutofit fontScale="90000"/>
          </a:bodyPr>
          <a:lstStyle/>
          <a:p>
            <a:pPr algn="ctr"/>
            <a:r>
              <a:rPr lang="en-US" sz="3100" dirty="0">
                <a:latin typeface="Cooper Black" panose="0208090404030B020404" pitchFamily="18" charset="77"/>
              </a:rPr>
              <a:t>2.10. JESUS TEACHES THAT PRAYER AND FASTING CAN SUBDUE SATAN</a:t>
            </a:r>
          </a:p>
        </p:txBody>
      </p:sp>
      <p:sp>
        <p:nvSpPr>
          <p:cNvPr id="3" name="Content Placeholder 2">
            <a:extLst>
              <a:ext uri="{FF2B5EF4-FFF2-40B4-BE49-F238E27FC236}">
                <a16:creationId xmlns:a16="http://schemas.microsoft.com/office/drawing/2014/main" id="{80B3CE7E-5E20-D04B-8FC0-532D6184FB59}"/>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400" b="1" dirty="0"/>
              <a:t>Mark 9:29</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222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ACE417-B33A-F74E-993E-5B51944BF88D}"/>
              </a:ext>
            </a:extLst>
          </p:cNvPr>
          <p:cNvSpPr>
            <a:spLocks noGrp="1"/>
          </p:cNvSpPr>
          <p:nvPr>
            <p:ph type="title"/>
          </p:nvPr>
        </p:nvSpPr>
        <p:spPr>
          <a:xfrm>
            <a:off x="3727174" y="210661"/>
            <a:ext cx="8358809" cy="1067209"/>
          </a:xfrm>
        </p:spPr>
        <p:txBody>
          <a:bodyPr>
            <a:normAutofit fontScale="90000"/>
          </a:bodyPr>
          <a:lstStyle/>
          <a:p>
            <a:pPr algn="ctr"/>
            <a:r>
              <a:rPr lang="en-US" dirty="0">
                <a:solidFill>
                  <a:schemeClr val="bg1"/>
                </a:solidFill>
                <a:latin typeface="Cooper Black" panose="0208090404030B020404" pitchFamily="18" charset="77"/>
              </a:rPr>
              <a:t>AN END AND  A BEGINNING</a:t>
            </a:r>
          </a:p>
        </p:txBody>
      </p:sp>
      <p:pic>
        <p:nvPicPr>
          <p:cNvPr id="8194" name="Picture 2" descr="Cartoon comic text the end stock vector. Illustration of message - 72329789">
            <a:extLst>
              <a:ext uri="{FF2B5EF4-FFF2-40B4-BE49-F238E27FC236}">
                <a16:creationId xmlns:a16="http://schemas.microsoft.com/office/drawing/2014/main" id="{A9DB0AF0-E218-BC4B-A7E5-DA3866AD49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00" r="2" b="2"/>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74" name="Freeform: Shape 7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75" name="Freeform: Shape 7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9AB09695-83DF-624E-ABDF-43D08881E8F7}"/>
              </a:ext>
            </a:extLst>
          </p:cNvPr>
          <p:cNvSpPr>
            <a:spLocks noGrp="1"/>
          </p:cNvSpPr>
          <p:nvPr>
            <p:ph idx="1"/>
          </p:nvPr>
        </p:nvSpPr>
        <p:spPr>
          <a:xfrm>
            <a:off x="5664036" y="1416760"/>
            <a:ext cx="6282799" cy="4872723"/>
          </a:xfrm>
        </p:spPr>
        <p:txBody>
          <a:bodyPr>
            <a:noAutofit/>
          </a:bodyPr>
          <a:lstStyle/>
          <a:p>
            <a:r>
              <a:rPr lang="en-US" sz="2400" dirty="0">
                <a:solidFill>
                  <a:schemeClr val="bg1"/>
                </a:solidFill>
              </a:rPr>
              <a:t>Prayer is a threat to Satan’s kingdom and he will do everything to neutralize your prayer life.</a:t>
            </a:r>
          </a:p>
          <a:p>
            <a:r>
              <a:rPr lang="en-US" sz="2400" dirty="0">
                <a:solidFill>
                  <a:schemeClr val="bg1"/>
                </a:solidFill>
              </a:rPr>
              <a:t>Don’t neglect this workshop on prayer and silence the voice of Jesus.  He is calling you to a dynamic and fruitful prayer life.</a:t>
            </a:r>
          </a:p>
          <a:p>
            <a:r>
              <a:rPr lang="en-US" sz="2400" dirty="0">
                <a:solidFill>
                  <a:schemeClr val="bg1"/>
                </a:solidFill>
              </a:rPr>
              <a:t>Meditate on Jesus and his life of prayer;  look up the Scriptures, read them prayerfully, commit them to memory and pray them into your life.</a:t>
            </a:r>
          </a:p>
          <a:p>
            <a:r>
              <a:rPr lang="en-US" sz="2400" dirty="0">
                <a:solidFill>
                  <a:schemeClr val="bg1"/>
                </a:solidFill>
              </a:rPr>
              <a:t>Remember, an army that advances on its knees never retreats.</a:t>
            </a:r>
          </a:p>
          <a:p>
            <a:r>
              <a:rPr lang="en-US" sz="2400" dirty="0">
                <a:solidFill>
                  <a:schemeClr val="bg1"/>
                </a:solidFill>
              </a:rPr>
              <a:t>Sleep well and wake up early to love, worship and pray to Jesus. </a:t>
            </a:r>
          </a:p>
        </p:txBody>
      </p:sp>
      <p:grpSp>
        <p:nvGrpSpPr>
          <p:cNvPr id="7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78" name="Freeform: Shape 7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2542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Satan Tempts Jesus Bible Story Study Guide">
            <a:extLst>
              <a:ext uri="{FF2B5EF4-FFF2-40B4-BE49-F238E27FC236}">
                <a16:creationId xmlns:a16="http://schemas.microsoft.com/office/drawing/2014/main" id="{FA987461-7F61-1547-A29F-798336A0D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4980"/>
          <a:stretch/>
        </p:blipFill>
        <p:spPr bwMode="auto">
          <a:xfrm>
            <a:off x="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8407FB-8081-A048-B17B-5174375FDEAD}"/>
              </a:ext>
            </a:extLst>
          </p:cNvPr>
          <p:cNvSpPr>
            <a:spLocks noGrp="1"/>
          </p:cNvSpPr>
          <p:nvPr>
            <p:ph type="title"/>
          </p:nvPr>
        </p:nvSpPr>
        <p:spPr>
          <a:xfrm>
            <a:off x="618062" y="3669957"/>
            <a:ext cx="11353221" cy="1138628"/>
          </a:xfrm>
        </p:spPr>
        <p:txBody>
          <a:bodyPr>
            <a:noAutofit/>
          </a:bodyPr>
          <a:lstStyle/>
          <a:p>
            <a:r>
              <a:rPr lang="en-US" sz="4000" dirty="0">
                <a:latin typeface="Cooper Black" panose="0208090404030B020404" pitchFamily="18" charset="77"/>
              </a:rPr>
              <a:t>1.1. SOLITUDE:  </a:t>
            </a:r>
            <a:r>
              <a:rPr lang="en-US" sz="4000" dirty="0">
                <a:latin typeface="Cooper Black" panose="0208090404030B020404" pitchFamily="18" charset="77"/>
                <a:cs typeface="Bierstadt Display" panose="020F0502020204030204" pitchFamily="34" charset="0"/>
              </a:rPr>
              <a:t>JESUS MAKES ROOM IN HIS BUSY SCHEDULE FOR PRAYER</a:t>
            </a:r>
          </a:p>
        </p:txBody>
      </p:sp>
      <p:sp>
        <p:nvSpPr>
          <p:cNvPr id="4102" name="Content Placeholder 4101">
            <a:extLst>
              <a:ext uri="{FF2B5EF4-FFF2-40B4-BE49-F238E27FC236}">
                <a16:creationId xmlns:a16="http://schemas.microsoft.com/office/drawing/2014/main" id="{0FEA356E-8473-496D-9287-F26FD80CE1CF}"/>
              </a:ext>
            </a:extLst>
          </p:cNvPr>
          <p:cNvSpPr>
            <a:spLocks noGrp="1"/>
          </p:cNvSpPr>
          <p:nvPr>
            <p:ph idx="1"/>
          </p:nvPr>
        </p:nvSpPr>
        <p:spPr>
          <a:xfrm>
            <a:off x="618063" y="4856920"/>
            <a:ext cx="9565028" cy="2001070"/>
          </a:xfrm>
        </p:spPr>
        <p:txBody>
          <a:bodyPr>
            <a:normAutofit lnSpcReduction="10000"/>
          </a:bodyPr>
          <a:lstStyle/>
          <a:p>
            <a:r>
              <a:rPr lang="en-US" dirty="0"/>
              <a:t>Luke 4:32; 5:16; 6:12; LUKE 9:28; Matthew 14:23; Mark 6:46)</a:t>
            </a:r>
          </a:p>
          <a:p>
            <a:r>
              <a:rPr lang="en-US" dirty="0"/>
              <a:t>ESTABLISH A REGULAR PRAYER RHYTHM.</a:t>
            </a:r>
          </a:p>
          <a:p>
            <a:r>
              <a:rPr lang="en-US" dirty="0"/>
              <a:t>INTRODUCE VARIETY IN PRAYER TO AVOID TEDIUM</a:t>
            </a:r>
          </a:p>
          <a:p>
            <a:r>
              <a:rPr lang="en-US" dirty="0"/>
              <a:t>DEVELOP A RELATIONSHIP WITH JESUS </a:t>
            </a:r>
          </a:p>
        </p:txBody>
      </p:sp>
    </p:spTree>
    <p:extLst>
      <p:ext uri="{BB962C8B-B14F-4D97-AF65-F5344CB8AC3E}">
        <p14:creationId xmlns:p14="http://schemas.microsoft.com/office/powerpoint/2010/main" val="30871914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7FD32-1E79-2A4E-96A4-F4CBBF74FEE9}"/>
              </a:ext>
            </a:extLst>
          </p:cNvPr>
          <p:cNvSpPr>
            <a:spLocks noGrp="1"/>
          </p:cNvSpPr>
          <p:nvPr>
            <p:ph type="title"/>
          </p:nvPr>
        </p:nvSpPr>
        <p:spPr>
          <a:xfrm>
            <a:off x="7534656" y="123568"/>
            <a:ext cx="4537895" cy="6734422"/>
          </a:xfrm>
          <a:noFill/>
        </p:spPr>
        <p:txBody>
          <a:bodyPr vert="horz" lIns="91440" tIns="45720" rIns="91440" bIns="45720" rtlCol="0" anchor="b">
            <a:normAutofit fontScale="90000"/>
          </a:bodyPr>
          <a:lstStyle/>
          <a:p>
            <a:r>
              <a:rPr lang="en-US" sz="4100" dirty="0">
                <a:solidFill>
                  <a:schemeClr val="bg1"/>
                </a:solidFill>
                <a:latin typeface="Cooper Black" panose="0208090404030B020404" pitchFamily="18" charset="77"/>
              </a:rPr>
              <a:t>1.2. ANOINTING: JESUS PRAYS AND IS EMPOWERED BY THE HOLY SPIRIT</a:t>
            </a:r>
            <a:r>
              <a:rPr lang="en-US" sz="4100" dirty="0">
                <a:solidFill>
                  <a:schemeClr val="bg1"/>
                </a:solidFill>
              </a:rPr>
              <a:t>: ‘And as he was praying, heaven was opened and the Holy Spirit descended on him in bodily form like a dove </a:t>
            </a:r>
            <a:br>
              <a:rPr lang="en-US" sz="4100" dirty="0">
                <a:solidFill>
                  <a:schemeClr val="bg1"/>
                </a:solidFill>
              </a:rPr>
            </a:br>
            <a:r>
              <a:rPr lang="en-US" sz="4100" dirty="0">
                <a:solidFill>
                  <a:schemeClr val="bg1"/>
                </a:solidFill>
              </a:rPr>
              <a:t>(Luke3:21, 22: 11:5-13; Acts 1:14).</a:t>
            </a:r>
          </a:p>
        </p:txBody>
      </p:sp>
      <p:pic>
        <p:nvPicPr>
          <p:cNvPr id="5122" name="Picture 2" descr="Baptism of Christ B — Pulpit Fiction">
            <a:extLst>
              <a:ext uri="{FF2B5EF4-FFF2-40B4-BE49-F238E27FC236}">
                <a16:creationId xmlns:a16="http://schemas.microsoft.com/office/drawing/2014/main" id="{699ADD66-36E7-2C4D-95C9-D68EC2AB74C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03" r="12251" b="1"/>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7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6" name="Rectangle 7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Freeform: Shape 8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F3EB259-6684-0748-8F52-E0AD7B2DDF2C}"/>
              </a:ext>
            </a:extLst>
          </p:cNvPr>
          <p:cNvSpPr>
            <a:spLocks noGrp="1"/>
          </p:cNvSpPr>
          <p:nvPr>
            <p:ph type="title"/>
          </p:nvPr>
        </p:nvSpPr>
        <p:spPr>
          <a:xfrm>
            <a:off x="148826" y="2220298"/>
            <a:ext cx="5512513" cy="2275811"/>
          </a:xfrm>
        </p:spPr>
        <p:txBody>
          <a:bodyPr anchor="b">
            <a:noAutofit/>
          </a:bodyPr>
          <a:lstStyle/>
          <a:p>
            <a:pPr algn="ctr"/>
            <a:r>
              <a:rPr lang="en-US" sz="4000" dirty="0">
                <a:solidFill>
                  <a:schemeClr val="bg1"/>
                </a:solidFill>
                <a:latin typeface="Cooper Black" panose="0208090404030B020404" pitchFamily="18" charset="77"/>
              </a:rPr>
              <a:t>1.3.  POWER: JESUS PRAYS AND POWER IS UNLEASHED</a:t>
            </a:r>
            <a:r>
              <a:rPr lang="en-US" sz="4000" dirty="0">
                <a:solidFill>
                  <a:schemeClr val="bg1"/>
                </a:solidFill>
              </a:rPr>
              <a:t>.</a:t>
            </a:r>
          </a:p>
        </p:txBody>
      </p:sp>
      <p:sp>
        <p:nvSpPr>
          <p:cNvPr id="6158" name="Freeform: Shape 8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85" name="Freeform: Shape 8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6150" name="Content Placeholder 6149">
            <a:extLst>
              <a:ext uri="{FF2B5EF4-FFF2-40B4-BE49-F238E27FC236}">
                <a16:creationId xmlns:a16="http://schemas.microsoft.com/office/drawing/2014/main" id="{40D64BB8-9B4F-4AE9-981F-1C240DA55835}"/>
              </a:ext>
            </a:extLst>
          </p:cNvPr>
          <p:cNvSpPr>
            <a:spLocks noGrp="1"/>
          </p:cNvSpPr>
          <p:nvPr>
            <p:ph idx="1"/>
          </p:nvPr>
        </p:nvSpPr>
        <p:spPr>
          <a:xfrm>
            <a:off x="2232251" y="4637702"/>
            <a:ext cx="3863749" cy="1532497"/>
          </a:xfrm>
        </p:spPr>
        <p:txBody>
          <a:bodyPr>
            <a:normAutofit/>
          </a:bodyPr>
          <a:lstStyle/>
          <a:p>
            <a:r>
              <a:rPr lang="en-US" dirty="0">
                <a:solidFill>
                  <a:schemeClr val="bg1"/>
                </a:solidFill>
              </a:rPr>
              <a:t>Luke 5: 14-17</a:t>
            </a:r>
          </a:p>
          <a:p>
            <a:r>
              <a:rPr lang="en-US" dirty="0">
                <a:solidFill>
                  <a:schemeClr val="bg1"/>
                </a:solidFill>
              </a:rPr>
              <a:t>Matthew 14:13-36</a:t>
            </a:r>
          </a:p>
          <a:p>
            <a:r>
              <a:rPr lang="en-US" dirty="0">
                <a:solidFill>
                  <a:schemeClr val="bg1"/>
                </a:solidFill>
              </a:rPr>
              <a:t>John 6: 1-21                                                                                                                                                                                                                                                                                                                                                                                                                                                                                   </a:t>
            </a:r>
          </a:p>
        </p:txBody>
      </p:sp>
      <p:sp>
        <p:nvSpPr>
          <p:cNvPr id="87" name="Freeform: Shape 86">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5" name="Picture 8" descr="Christ JESUS &amp;quot;Healing the Sick&amp;quot; GREEK / Russsian ICON | #21030730">
            <a:extLst>
              <a:ext uri="{FF2B5EF4-FFF2-40B4-BE49-F238E27FC236}">
                <a16:creationId xmlns:a16="http://schemas.microsoft.com/office/drawing/2014/main" id="{49DAE1F7-4D42-F247-B728-9170248DE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4" r="13659" b="3"/>
          <a:stretch/>
        </p:blipFill>
        <p:spPr bwMode="auto">
          <a:xfrm>
            <a:off x="5920801" y="499008"/>
            <a:ext cx="2952748" cy="306466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descr="THE GREATER MIRACLE | Reflections from dr. dan…">
            <a:extLst>
              <a:ext uri="{FF2B5EF4-FFF2-40B4-BE49-F238E27FC236}">
                <a16:creationId xmlns:a16="http://schemas.microsoft.com/office/drawing/2014/main" id="{746D5713-6A5D-BF47-A33B-75CF3E378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06" r="14645" b="1"/>
          <a:stretch/>
        </p:blipFill>
        <p:spPr bwMode="auto">
          <a:xfrm>
            <a:off x="9090426" y="86636"/>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1" name="Freeform: Shape 90">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94" name="Freeform: Shape 9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7" name="Picture 4" descr="Feeding the Five Thousand | Sacred Art Meditations">
            <a:extLst>
              <a:ext uri="{FF2B5EF4-FFF2-40B4-BE49-F238E27FC236}">
                <a16:creationId xmlns:a16="http://schemas.microsoft.com/office/drawing/2014/main" id="{C5EEA3BA-AF26-4644-AE40-6EDDDE5162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01" r="15599"/>
          <a:stretch/>
        </p:blipFill>
        <p:spPr bwMode="auto">
          <a:xfrm>
            <a:off x="7682545" y="3175909"/>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7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0247-FEF2-A246-945C-804E54891AF6}"/>
              </a:ext>
            </a:extLst>
          </p:cNvPr>
          <p:cNvSpPr>
            <a:spLocks noGrp="1"/>
          </p:cNvSpPr>
          <p:nvPr>
            <p:ph type="title"/>
          </p:nvPr>
        </p:nvSpPr>
        <p:spPr>
          <a:xfrm>
            <a:off x="7464614" y="959244"/>
            <a:ext cx="4087306" cy="3713829"/>
          </a:xfrm>
        </p:spPr>
        <p:txBody>
          <a:bodyPr vert="horz" lIns="91440" tIns="45720" rIns="91440" bIns="45720" rtlCol="0" anchor="b">
            <a:normAutofit/>
          </a:bodyPr>
          <a:lstStyle/>
          <a:p>
            <a:pPr algn="ctr"/>
            <a:r>
              <a:rPr lang="en-US" sz="3800" dirty="0">
                <a:latin typeface="Cooper Black" panose="0208090404030B020404" pitchFamily="18" charset="77"/>
              </a:rPr>
              <a:t>1.4.  DECISION-MAKING: JESUS PRAYS AND  CHOOSES HIS DISCIPLES</a:t>
            </a:r>
          </a:p>
        </p:txBody>
      </p:sp>
      <p:sp>
        <p:nvSpPr>
          <p:cNvPr id="7186" name="Content Placeholder 7185">
            <a:extLst>
              <a:ext uri="{FF2B5EF4-FFF2-40B4-BE49-F238E27FC236}">
                <a16:creationId xmlns:a16="http://schemas.microsoft.com/office/drawing/2014/main" id="{18397003-457E-4883-8A68-113D466F4ABE}"/>
              </a:ext>
            </a:extLst>
          </p:cNvPr>
          <p:cNvSpPr>
            <a:spLocks noGrp="1"/>
          </p:cNvSpPr>
          <p:nvPr>
            <p:ph idx="1"/>
          </p:nvPr>
        </p:nvSpPr>
        <p:spPr>
          <a:xfrm>
            <a:off x="7188052" y="4998028"/>
            <a:ext cx="4087305" cy="1147863"/>
          </a:xfrm>
        </p:spPr>
        <p:txBody>
          <a:bodyPr vert="horz" lIns="91440" tIns="45720" rIns="91440" bIns="45720" rtlCol="0" anchor="t">
            <a:normAutofit/>
          </a:bodyPr>
          <a:lstStyle/>
          <a:p>
            <a:pPr marL="0" indent="0" algn="ctr">
              <a:buNone/>
            </a:pPr>
            <a:r>
              <a:rPr lang="en-US" sz="3600" b="1" dirty="0"/>
              <a:t>LUKE 6:12-16</a:t>
            </a:r>
          </a:p>
        </p:txBody>
      </p:sp>
      <p:sp>
        <p:nvSpPr>
          <p:cNvPr id="88" name="Freeform: Shape 8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18" descr="Twelve Apostles: Sinners called by Jesus to serve - TheCatholicSpirit.com |  Pentecost, Surreal art, Antique holy card">
            <a:extLst>
              <a:ext uri="{FF2B5EF4-FFF2-40B4-BE49-F238E27FC236}">
                <a16:creationId xmlns:a16="http://schemas.microsoft.com/office/drawing/2014/main" id="{9AF3F0AD-0E30-954D-8435-DA76B84A3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23" r="-1" b="812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030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120A068-05EF-C749-8A30-2649192F0A69}"/>
              </a:ext>
            </a:extLst>
          </p:cNvPr>
          <p:cNvSpPr>
            <a:spLocks noGrp="1"/>
          </p:cNvSpPr>
          <p:nvPr>
            <p:ph type="title"/>
          </p:nvPr>
        </p:nvSpPr>
        <p:spPr>
          <a:xfrm>
            <a:off x="6684264" y="347870"/>
            <a:ext cx="4892040" cy="4929808"/>
          </a:xfrm>
        </p:spPr>
        <p:txBody>
          <a:bodyPr vert="horz" lIns="91440" tIns="45720" rIns="91440" bIns="45720" rtlCol="0" anchor="b">
            <a:noAutofit/>
          </a:bodyPr>
          <a:lstStyle/>
          <a:p>
            <a:pPr algn="ctr"/>
            <a:r>
              <a:rPr lang="en-US" sz="4000" dirty="0">
                <a:latin typeface="Cooper Black" panose="0208090404030B020404" pitchFamily="18" charset="77"/>
              </a:rPr>
              <a:t>1.5. GUIDANCE:  JESUS PRAYS AND EXPANDS HIS MINISTRY</a:t>
            </a:r>
            <a:br>
              <a:rPr lang="en-US" sz="4000" dirty="0">
                <a:latin typeface="Cooper Black" panose="0208090404030B020404" pitchFamily="18" charset="77"/>
              </a:rPr>
            </a:br>
            <a:r>
              <a:rPr lang="en-US" sz="2800" dirty="0">
                <a:latin typeface="Cooper Black" panose="0208090404030B020404" pitchFamily="18" charset="77"/>
              </a:rPr>
              <a:t>‘Some of us are stuck in religious concrete; we can’t move. Jesus is a demolition expert. When we pray, his explosive power shatters the concrete and sets us free’.</a:t>
            </a:r>
            <a:endParaRPr lang="en-US" sz="4000" dirty="0">
              <a:latin typeface="Cooper Black" panose="0208090404030B020404" pitchFamily="18" charset="77"/>
            </a:endParaRPr>
          </a:p>
        </p:txBody>
      </p:sp>
      <p:pic>
        <p:nvPicPr>
          <p:cNvPr id="9218" name="Picture 2" descr="Israel in the Time of Jesus – Bible Maps | Bible mapping, Bible history,  Jesus bible">
            <a:extLst>
              <a:ext uri="{FF2B5EF4-FFF2-40B4-BE49-F238E27FC236}">
                <a16:creationId xmlns:a16="http://schemas.microsoft.com/office/drawing/2014/main" id="{A3E491FF-8D53-7D46-A308-9DC85ED57B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3968" y="237865"/>
            <a:ext cx="5188064" cy="641007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00" name="Content Placeholder 8197">
            <a:extLst>
              <a:ext uri="{FF2B5EF4-FFF2-40B4-BE49-F238E27FC236}">
                <a16:creationId xmlns:a16="http://schemas.microsoft.com/office/drawing/2014/main" id="{6F955E14-31E8-4906-A379-A1FAFE88948F}"/>
              </a:ext>
            </a:extLst>
          </p:cNvPr>
          <p:cNvSpPr>
            <a:spLocks noGrp="1"/>
          </p:cNvSpPr>
          <p:nvPr>
            <p:ph idx="1"/>
          </p:nvPr>
        </p:nvSpPr>
        <p:spPr>
          <a:xfrm>
            <a:off x="6684264" y="5440680"/>
            <a:ext cx="4892040" cy="667511"/>
          </a:xfrm>
        </p:spPr>
        <p:txBody>
          <a:bodyPr anchor="t">
            <a:normAutofit/>
          </a:bodyPr>
          <a:lstStyle/>
          <a:p>
            <a:pPr algn="ctr"/>
            <a:r>
              <a:rPr lang="en-US" sz="3600" b="1" dirty="0"/>
              <a:t>LUKE 4:42-44</a:t>
            </a:r>
          </a:p>
        </p:txBody>
      </p:sp>
    </p:spTree>
    <p:extLst>
      <p:ext uri="{BB962C8B-B14F-4D97-AF65-F5344CB8AC3E}">
        <p14:creationId xmlns:p14="http://schemas.microsoft.com/office/powerpoint/2010/main" val="240560473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30EE-D78E-FB4C-8BAD-74FFD8E81918}"/>
              </a:ext>
            </a:extLst>
          </p:cNvPr>
          <p:cNvSpPr>
            <a:spLocks noGrp="1"/>
          </p:cNvSpPr>
          <p:nvPr>
            <p:ph type="title"/>
          </p:nvPr>
        </p:nvSpPr>
        <p:spPr>
          <a:xfrm>
            <a:off x="6167848" y="867786"/>
            <a:ext cx="5938325" cy="2400576"/>
          </a:xfrm>
        </p:spPr>
        <p:txBody>
          <a:bodyPr vert="horz" lIns="91440" tIns="45720" rIns="91440" bIns="45720" rtlCol="0">
            <a:noAutofit/>
          </a:bodyPr>
          <a:lstStyle/>
          <a:p>
            <a:pPr algn="ctr"/>
            <a:r>
              <a:rPr lang="en-US" sz="4000" dirty="0">
                <a:latin typeface="Cooper Black" panose="0208090404030B020404" pitchFamily="18" charset="77"/>
              </a:rPr>
              <a:t>1.6 TRANSFIGURATION: JESUS PRAYS AND IS TRANSFIGURED.</a:t>
            </a:r>
          </a:p>
        </p:txBody>
      </p:sp>
      <p:sp>
        <p:nvSpPr>
          <p:cNvPr id="137" name="Freeform: Shape 13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Transfiguration – Bowman Galleries">
            <a:extLst>
              <a:ext uri="{FF2B5EF4-FFF2-40B4-BE49-F238E27FC236}">
                <a16:creationId xmlns:a16="http://schemas.microsoft.com/office/drawing/2014/main" id="{EC28EFC8-80C2-064B-99F4-76D3E3620B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70" r="1"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246" name="Content Placeholder 10245">
            <a:extLst>
              <a:ext uri="{FF2B5EF4-FFF2-40B4-BE49-F238E27FC236}">
                <a16:creationId xmlns:a16="http://schemas.microsoft.com/office/drawing/2014/main" id="{C01E18EC-4F6A-4A0B-B800-7A4E7C913606}"/>
              </a:ext>
            </a:extLst>
          </p:cNvPr>
          <p:cNvSpPr>
            <a:spLocks noGrp="1"/>
          </p:cNvSpPr>
          <p:nvPr>
            <p:ph idx="1"/>
          </p:nvPr>
        </p:nvSpPr>
        <p:spPr>
          <a:xfrm>
            <a:off x="6024154" y="4136148"/>
            <a:ext cx="6024134" cy="1439918"/>
          </a:xfrm>
        </p:spPr>
        <p:txBody>
          <a:bodyPr anchor="t">
            <a:noAutofit/>
          </a:bodyPr>
          <a:lstStyle/>
          <a:p>
            <a:pPr marL="0" indent="0" algn="ctr">
              <a:buNone/>
            </a:pPr>
            <a:r>
              <a:rPr lang="en-US" sz="4000" dirty="0"/>
              <a:t>Luke 9:28-36; 2 Corinthians 3:17-18)</a:t>
            </a:r>
          </a:p>
        </p:txBody>
      </p:sp>
    </p:spTree>
    <p:extLst>
      <p:ext uri="{BB962C8B-B14F-4D97-AF65-F5344CB8AC3E}">
        <p14:creationId xmlns:p14="http://schemas.microsoft.com/office/powerpoint/2010/main" val="11655991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2F28-E49D-8B4E-BC5A-D3B825127B91}"/>
              </a:ext>
            </a:extLst>
          </p:cNvPr>
          <p:cNvSpPr>
            <a:spLocks noGrp="1"/>
          </p:cNvSpPr>
          <p:nvPr>
            <p:ph type="title"/>
          </p:nvPr>
        </p:nvSpPr>
        <p:spPr>
          <a:xfrm>
            <a:off x="7188053" y="420130"/>
            <a:ext cx="4919864" cy="5918886"/>
          </a:xfrm>
        </p:spPr>
        <p:txBody>
          <a:bodyPr vert="horz" lIns="91440" tIns="45720" rIns="91440" bIns="45720" rtlCol="0" anchor="b">
            <a:normAutofit/>
          </a:bodyPr>
          <a:lstStyle/>
          <a:p>
            <a:pPr algn="ctr"/>
            <a:r>
              <a:rPr lang="en-US" sz="3800" dirty="0"/>
              <a:t>1.7. </a:t>
            </a:r>
            <a:r>
              <a:rPr lang="en-US" sz="3800" dirty="0">
                <a:latin typeface="Cooper Black" panose="0208090404030B020404" pitchFamily="18" charset="77"/>
              </a:rPr>
              <a:t>REVELATION: JESUS PRAYS AND PETER RECEIVES A REVELATION THAT JESUS IS THE MESSIAH.</a:t>
            </a:r>
            <a:br>
              <a:rPr lang="en-US" sz="3800" dirty="0">
                <a:latin typeface="Cooper Black" panose="0208090404030B020404" pitchFamily="18" charset="77"/>
              </a:rPr>
            </a:br>
            <a:br>
              <a:rPr lang="en-US" sz="3800" dirty="0">
                <a:latin typeface="Cooper Black" panose="0208090404030B020404" pitchFamily="18" charset="77"/>
              </a:rPr>
            </a:br>
            <a:r>
              <a:rPr lang="en-US" sz="3800" dirty="0">
                <a:latin typeface="+mn-lt"/>
              </a:rPr>
              <a:t> </a:t>
            </a:r>
            <a:r>
              <a:rPr lang="en-US" sz="3200" dirty="0">
                <a:latin typeface="+mn-lt"/>
              </a:rPr>
              <a:t>LUKE  9:18-20; </a:t>
            </a:r>
            <a:br>
              <a:rPr lang="en-US" sz="3200" dirty="0">
                <a:latin typeface="+mn-lt"/>
              </a:rPr>
            </a:br>
            <a:r>
              <a:rPr lang="en-US" sz="3200" dirty="0">
                <a:latin typeface="+mn-lt"/>
              </a:rPr>
              <a:t>2 CORINTHIANS  4:6</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Why Does Lightning Sometimes Cause Trees To Explode? » Science ABC">
            <a:extLst>
              <a:ext uri="{FF2B5EF4-FFF2-40B4-BE49-F238E27FC236}">
                <a16:creationId xmlns:a16="http://schemas.microsoft.com/office/drawing/2014/main" id="{DC0C9705-D7A5-9142-AE76-979AF43E132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12" r="13556"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882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1205</Words>
  <Application>Microsoft Macintosh PowerPoint</Application>
  <PresentationFormat>Widescreen</PresentationFormat>
  <Paragraphs>66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Cooper Black</vt:lpstr>
      <vt:lpstr>Tw Cen MT</vt:lpstr>
      <vt:lpstr>Office Theme</vt:lpstr>
      <vt:lpstr>JESUS AND PRAYER</vt:lpstr>
      <vt:lpstr>1. JESUS THE EXAMPLAR OF PRAYER</vt:lpstr>
      <vt:lpstr>1.1. SOLITUDE:  JESUS MAKES ROOM IN HIS BUSY SCHEDULE FOR PRAYER</vt:lpstr>
      <vt:lpstr>1.2. ANOINTING: JESUS PRAYS AND IS EMPOWERED BY THE HOLY SPIRIT: ‘And as he was praying, heaven was opened and the Holy Spirit descended on him in bodily form like a dove  (Luke3:21, 22: 11:5-13; Acts 1:14).</vt:lpstr>
      <vt:lpstr>1.3.  POWER: JESUS PRAYS AND POWER IS UNLEASHED.</vt:lpstr>
      <vt:lpstr>1.4.  DECISION-MAKING: JESUS PRAYS AND  CHOOSES HIS DISCIPLES</vt:lpstr>
      <vt:lpstr>1.5. GUIDANCE:  JESUS PRAYS AND EXPANDS HIS MINISTRY ‘Some of us are stuck in religious concrete; we can’t move. Jesus is a demolition expert. When we pray, his explosive power shatters the concrete and sets us free’.</vt:lpstr>
      <vt:lpstr>1.6 TRANSFIGURATION: JESUS PRAYS AND IS TRANSFIGURED.</vt:lpstr>
      <vt:lpstr>1.7. REVELATION: JESUS PRAYS AND PETER RECEIVES A REVELATION THAT JESUS IS THE MESSIAH.   LUKE  9:18-20;  2 CORINTHIANS  4:6</vt:lpstr>
      <vt:lpstr>1.8. OBEDIENCE: JESUS PRAYS AND SUBMITS TO THE FATHER’S WILL.  LUKE 19:39-46; Matthew 26:36-46; Mark 14:32-42; 1 John 5:14-15).</vt:lpstr>
      <vt:lpstr>1.8. REFLECTION ON JESUS’ OBEDIENCE TO THE FATHER.</vt:lpstr>
      <vt:lpstr>1.10. INTERCESSION:  JESUS PRAYS FOR HIS DISCIPLES  LUKE 22:31-35; JOHN 14:16; 17:1-26.   </vt:lpstr>
      <vt:lpstr>1.10 THE ROOSTER AND THE ROCK</vt:lpstr>
      <vt:lpstr>  Rest the brain.  Chew over the teaching and digest it.  Stretch your muscles. </vt:lpstr>
      <vt:lpstr>2. JESUS THE TEACHER OF PRAYER. Part 2</vt:lpstr>
      <vt:lpstr>2.1. JESUS TEACHES THAT PRAYER IS RELATIONAL</vt:lpstr>
      <vt:lpstr>4.2. JESUS TEACHES THAT THE MOTIVE OF PRAYER SHOULD BE GOD CENTERED </vt:lpstr>
      <vt:lpstr>4.3.JESUS TEACHES THAT THE ESSENCE OF PRAYER IS OBEDIENCE.</vt:lpstr>
      <vt:lpstr>4.4. JESUS TEACHES THAT PRAYER SHOULD BE SPECIFIC AND TO THE POINT.</vt:lpstr>
      <vt:lpstr>4.5. JESUS TEACHES THAT PRAYER SHOULD BE MISSIONAL</vt:lpstr>
      <vt:lpstr>4.6. JESUS TEACHES THAT PRAYER SHOULD BE PERSISTENT</vt:lpstr>
      <vt:lpstr>4.7. JESUS TEACHES THAT PRAYER SHOULD BE ACCOMPANIED BY FORGIVENESS</vt:lpstr>
      <vt:lpstr>4.8.JESUS TEACHES THAT PRAYER TO THE FATHER SHOULD BE IN HIS NAME</vt:lpstr>
      <vt:lpstr>2.9. JESUS TEACHES THAT PRAYER ALIGNED WITH FAITH CAN MOVE MOUNTAINS.</vt:lpstr>
      <vt:lpstr>2.10. JESUS TEACHES THAT PRAYER AND FASTING CAN SUBDUE SATAN</vt:lpstr>
      <vt:lpstr>AN END AND  A BEGINNING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AND PRAYER</dc:title>
  <dc:creator>Pauline Brandon</dc:creator>
  <cp:lastModifiedBy>Pauline Brandon</cp:lastModifiedBy>
  <cp:revision>7</cp:revision>
  <dcterms:created xsi:type="dcterms:W3CDTF">2021-07-28T09:49:43Z</dcterms:created>
  <dcterms:modified xsi:type="dcterms:W3CDTF">2021-07-28T18:10:12Z</dcterms:modified>
</cp:coreProperties>
</file>